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Montserrat"/>
      <p:regular r:id="rId36"/>
      <p:bold r:id="rId37"/>
      <p:italic r:id="rId38"/>
      <p:boldItalic r:id="rId39"/>
    </p:embeddedFont>
    <p:embeddedFont>
      <p:font typeface="Lat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regular.fntdata"/><Relationship Id="rId20" Type="http://schemas.openxmlformats.org/officeDocument/2006/relationships/slide" Target="slides/slide15.xml"/><Relationship Id="rId42" Type="http://schemas.openxmlformats.org/officeDocument/2006/relationships/font" Target="fonts/Lato-italic.fntdata"/><Relationship Id="rId41" Type="http://schemas.openxmlformats.org/officeDocument/2006/relationships/font" Target="fonts/Lato-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Lato-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Montserrat-bold.fntdata"/><Relationship Id="rId14" Type="http://schemas.openxmlformats.org/officeDocument/2006/relationships/slide" Target="slides/slide9.xml"/><Relationship Id="rId36" Type="http://schemas.openxmlformats.org/officeDocument/2006/relationships/font" Target="fonts/Montserrat-regular.fntdata"/><Relationship Id="rId17" Type="http://schemas.openxmlformats.org/officeDocument/2006/relationships/slide" Target="slides/slide12.xml"/><Relationship Id="rId39" Type="http://schemas.openxmlformats.org/officeDocument/2006/relationships/font" Target="fonts/Montserrat-boldItalic.fntdata"/><Relationship Id="rId16" Type="http://schemas.openxmlformats.org/officeDocument/2006/relationships/slide" Target="slides/slide11.xml"/><Relationship Id="rId38" Type="http://schemas.openxmlformats.org/officeDocument/2006/relationships/font" Target="fonts/Montserra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Scott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6b43fd11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6b43fd11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Scott: I want to do my part!</a:t>
            </a:r>
            <a:endParaRPr/>
          </a:p>
          <a:p>
            <a:pPr indent="0" lvl="0" marL="0" rtl="0" algn="l">
              <a:spcBef>
                <a:spcPts val="0"/>
              </a:spcBef>
              <a:spcAft>
                <a:spcPts val="0"/>
              </a:spcAft>
              <a:buNone/>
            </a:pPr>
            <a:r>
              <a:rPr lang="en"/>
              <a:t>Blake, describe CICS at a high level with an </a:t>
            </a:r>
            <a:r>
              <a:rPr lang="en"/>
              <a:t>emphasis</a:t>
            </a:r>
            <a:r>
              <a:rPr lang="en"/>
              <a:t> on Mental Health &amp; Safety Officer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6b1ee8a14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6b1ee8a14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Blake</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Role based structure, like function calls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Command and Coordination describes leadership roles, processes, and recommended organizational structures for incident management at the operational and incident support levels and explains how these structures interact to manage incidents effectively and efficiently.</a:t>
            </a:r>
            <a:endParaRPr>
              <a:solidFill>
                <a:schemeClr val="dk1"/>
              </a:solidFill>
            </a:endParaRPr>
          </a:p>
          <a:p>
            <a:pPr indent="-342900" lvl="0" marL="457200" rtl="0" algn="l">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Division of work into organizational structures of the Operations, Planning, Logistics, and Finance and Administration Sections</a:t>
            </a:r>
            <a:endParaRPr sz="1300">
              <a:solidFill>
                <a:schemeClr val="dk1"/>
              </a:solidFill>
              <a:latin typeface="Lato"/>
              <a:ea typeface="Lato"/>
              <a:cs typeface="Lato"/>
              <a:sym typeface="Lato"/>
            </a:endParaRPr>
          </a:p>
          <a:p>
            <a:pPr indent="-342900" lvl="0" marL="457200" rtl="0" algn="l">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Flexibility of the system to grow organically with incident complexity and scale</a:t>
            </a:r>
            <a:endParaRPr sz="1300">
              <a:solidFill>
                <a:schemeClr val="dk1"/>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 sz="1300">
                <a:solidFill>
                  <a:schemeClr val="dk1"/>
                </a:solidFill>
                <a:latin typeface="Lato"/>
                <a:ea typeface="Lato"/>
                <a:cs typeface="Lato"/>
                <a:sym typeface="Lato"/>
              </a:rPr>
              <a:t>Modular Organizational structure</a:t>
            </a:r>
            <a:endParaRPr sz="1300">
              <a:solidFill>
                <a:schemeClr val="dk1"/>
              </a:solidFill>
              <a:latin typeface="Lato"/>
              <a:ea typeface="Lato"/>
              <a:cs typeface="Lato"/>
              <a:sym typeface="Lato"/>
            </a:endParaRPr>
          </a:p>
          <a:p>
            <a:pPr indent="0" lvl="0" marL="0" rtl="0" algn="l">
              <a:lnSpc>
                <a:spcPct val="115000"/>
              </a:lnSpc>
              <a:spcBef>
                <a:spcPts val="1200"/>
              </a:spcBef>
              <a:spcAft>
                <a:spcPts val="1200"/>
              </a:spcAft>
              <a:buClr>
                <a:schemeClr val="dk1"/>
              </a:buClr>
              <a:buSzPts val="1100"/>
              <a:buFont typeface="Arial"/>
              <a:buNone/>
            </a:pPr>
            <a:r>
              <a:rPr lang="en" sz="1300">
                <a:solidFill>
                  <a:schemeClr val="dk1"/>
                </a:solidFill>
                <a:latin typeface="Lato"/>
                <a:ea typeface="Lato"/>
                <a:cs typeface="Lato"/>
                <a:sym typeface="Lato"/>
              </a:rPr>
              <a:t>Manageable Span of Control</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6782d8a9c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6782d8a9c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latin typeface="Lato"/>
                <a:ea typeface="Lato"/>
                <a:cs typeface="Lato"/>
                <a:sym typeface="Lato"/>
              </a:rPr>
              <a:t>Blake</a:t>
            </a:r>
            <a:endParaRPr sz="1800">
              <a:solidFill>
                <a:schemeClr val="dk1"/>
              </a:solidFill>
              <a:latin typeface="Lato"/>
              <a:ea typeface="Lato"/>
              <a:cs typeface="Lato"/>
              <a:sym typeface="Lato"/>
            </a:endParaRPr>
          </a:p>
          <a:p>
            <a:pPr indent="-342900" lvl="0" marL="457200" rtl="0" algn="l">
              <a:lnSpc>
                <a:spcPct val="115000"/>
              </a:lnSpc>
              <a:spcBef>
                <a:spcPts val="1200"/>
              </a:spcBef>
              <a:spcAft>
                <a:spcPts val="0"/>
              </a:spcAft>
              <a:buClr>
                <a:schemeClr val="dk1"/>
              </a:buClr>
              <a:buSzPts val="1800"/>
              <a:buFont typeface="Lato"/>
              <a:buChar char="-"/>
            </a:pPr>
            <a:r>
              <a:rPr lang="en" sz="1800">
                <a:solidFill>
                  <a:schemeClr val="dk1"/>
                </a:solidFill>
                <a:latin typeface="Lato"/>
                <a:ea typeface="Lato"/>
                <a:cs typeface="Lato"/>
                <a:sym typeface="Lato"/>
              </a:rPr>
              <a:t>Span of control defining the best supervisor worker:ratio </a:t>
            </a:r>
            <a:endParaRPr sz="1800">
              <a:solidFill>
                <a:schemeClr val="dk1"/>
              </a:solidFill>
              <a:latin typeface="Lato"/>
              <a:ea typeface="Lato"/>
              <a:cs typeface="Lato"/>
              <a:sym typeface="Lato"/>
            </a:endParaRPr>
          </a:p>
          <a:p>
            <a:pPr indent="-342900" lvl="1" marL="914400" rtl="0" algn="l">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1 supervisor : 5 workers</a:t>
            </a:r>
            <a:endParaRPr sz="1800">
              <a:solidFill>
                <a:schemeClr val="dk1"/>
              </a:solidFill>
              <a:latin typeface="Lato"/>
              <a:ea typeface="Lato"/>
              <a:cs typeface="Lato"/>
              <a:sym typeface="Lato"/>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Span of Control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t>
            </a:r>
            <a:r>
              <a:rPr lang="en"/>
              <a:t>emonstrate with fire trucks up to a type 1 team - High Level - Blake</a:t>
            </a:r>
            <a:endParaRPr/>
          </a:p>
          <a:p>
            <a:pPr indent="0" lvl="0" marL="0" rtl="0" algn="l">
              <a:spcBef>
                <a:spcPts val="0"/>
              </a:spcBef>
              <a:spcAft>
                <a:spcPts val="0"/>
              </a:spcAft>
              <a:buNone/>
            </a:pPr>
            <a:r>
              <a:rPr lang="en"/>
              <a:t>Span of control - High Level - Scott - Tested and proven in dangerous situations</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6b43fd113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6b43fd113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Scott</a:t>
            </a:r>
            <a:r>
              <a:rPr lang="en"/>
              <a:t>: Let’s show you an example of CICS in action</a:t>
            </a:r>
            <a:endParaRPr/>
          </a:p>
          <a:p>
            <a:pPr indent="0" lvl="0" marL="0" rtl="0" algn="l">
              <a:spcBef>
                <a:spcPts val="0"/>
              </a:spcBef>
              <a:spcAft>
                <a:spcPts val="0"/>
              </a:spcAft>
              <a:buNone/>
            </a:pPr>
            <a:r>
              <a:rPr lang="en"/>
              <a:t>It’s a normal day at the hospital</a:t>
            </a:r>
            <a:endParaRPr/>
          </a:p>
          <a:p>
            <a:pPr indent="0" lvl="0" marL="0" rtl="0" algn="l">
              <a:spcBef>
                <a:spcPts val="0"/>
              </a:spcBef>
              <a:spcAft>
                <a:spcPts val="0"/>
              </a:spcAft>
              <a:buNone/>
            </a:pPr>
            <a:r>
              <a:rPr lang="en"/>
              <a:t>People are showing up and </a:t>
            </a:r>
            <a:r>
              <a:rPr lang="en"/>
              <a:t>receiving</a:t>
            </a:r>
            <a:r>
              <a:rPr lang="en"/>
              <a:t> care</a:t>
            </a:r>
            <a:endParaRPr/>
          </a:p>
          <a:p>
            <a:pPr indent="0" lvl="0" marL="0" rtl="0" algn="l">
              <a:spcBef>
                <a:spcPts val="0"/>
              </a:spcBef>
              <a:spcAft>
                <a:spcPts val="0"/>
              </a:spcAft>
              <a:buNone/>
            </a:pPr>
            <a:r>
              <a:rPr lang="en"/>
              <a:t>Vampires are drawing blood</a:t>
            </a:r>
            <a:endParaRPr/>
          </a:p>
          <a:p>
            <a:pPr indent="0" lvl="0" marL="0" rtl="0" algn="l">
              <a:spcBef>
                <a:spcPts val="0"/>
              </a:spcBef>
              <a:spcAft>
                <a:spcPts val="0"/>
              </a:spcAft>
              <a:buNone/>
            </a:pPr>
            <a:r>
              <a:rPr lang="en"/>
              <a:t>Surgeries are taking place </a:t>
            </a:r>
            <a:endParaRPr/>
          </a:p>
          <a:p>
            <a:pPr indent="0" lvl="0" marL="0" rtl="0" algn="l">
              <a:spcBef>
                <a:spcPts val="0"/>
              </a:spcBef>
              <a:spcAft>
                <a:spcPts val="0"/>
              </a:spcAft>
              <a:buNone/>
            </a:pPr>
            <a:r>
              <a:rPr lang="en"/>
              <a:t>Insurance is overbilling folks for medically </a:t>
            </a:r>
            <a:r>
              <a:rPr lang="en"/>
              <a:t>necessary</a:t>
            </a:r>
            <a:r>
              <a:rPr lang="en"/>
              <a:t> care</a:t>
            </a:r>
            <a:endParaRPr/>
          </a:p>
          <a:p>
            <a:pPr indent="0" lvl="0" marL="0" rtl="0" algn="l">
              <a:spcBef>
                <a:spcPts val="0"/>
              </a:spcBef>
              <a:spcAft>
                <a:spcPts val="0"/>
              </a:spcAft>
              <a:buNone/>
            </a:pPr>
            <a:r>
              <a:rPr lang="en"/>
              <a:t>All seems well</a:t>
            </a:r>
            <a:endParaRPr/>
          </a:p>
          <a:p>
            <a:pPr indent="0" lvl="0" marL="0" rtl="0" algn="l">
              <a:spcBef>
                <a:spcPts val="0"/>
              </a:spcBef>
              <a:spcAft>
                <a:spcPts val="0"/>
              </a:spcAft>
              <a:buNone/>
            </a:pPr>
            <a:r>
              <a:rPr lang="en"/>
              <a:t>IT Helpdesk </a:t>
            </a:r>
            <a:r>
              <a:rPr lang="en"/>
              <a:t>receives</a:t>
            </a:r>
            <a:r>
              <a:rPr lang="en"/>
              <a:t> calls for computers not working and some systems are displaying a message. The issue is not clear and there may be an internet outage or it could be ransomware.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The IT support team notices a </a:t>
            </a:r>
            <a:r>
              <a:rPr i="1" lang="en">
                <a:solidFill>
                  <a:schemeClr val="dk1"/>
                </a:solidFill>
              </a:rPr>
              <a:t>significant</a:t>
            </a:r>
            <a:r>
              <a:rPr lang="en">
                <a:solidFill>
                  <a:schemeClr val="dk1"/>
                </a:solidFill>
              </a:rPr>
              <a:t> increase in helpdesk tickets for non-operational computers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Helpdesk Manager declares a Disaster and becomes Incident Commander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715b797ad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715b797ad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Scott</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is the smallest response team, a TYPE 5 response team. Type 1 is the largest team, here is a TYPE 5 team. At this early stage of the incident, responders are limited to the resources on hand, in this case, the Helpdesk team.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All day to day operations cease for the people involved so they can focus on the issue.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Incident Command assumes all roles not specifically assigned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Operations Section Chief manages the responding team members only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IT Helpdesk Group is the individual contributors doing the work to respond to ticket &amp; issues. They are the firefighters on the ground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IAM provides support to ensure Operations has the permissions they need to accomplish their work</a:t>
            </a:r>
            <a:endParaRPr>
              <a:solidFill>
                <a:schemeClr val="dk1"/>
              </a:solidFill>
            </a:endParaRPr>
          </a:p>
          <a:p>
            <a:pPr indent="0" lvl="0" marL="0" rtl="0" algn="l">
              <a:spcBef>
                <a:spcPts val="0"/>
              </a:spcBef>
              <a:spcAft>
                <a:spcPts val="0"/>
              </a:spcAft>
              <a:buNone/>
            </a:pPr>
            <a:r>
              <a:rPr lang="en">
                <a:solidFill>
                  <a:schemeClr val="dk1"/>
                </a:solidFill>
              </a:rPr>
              <a:t>Incident Commander: The individual responsible for on-scene incident activities, including developing incident objectives and ordering and releasing resources. The Incident Commander has overall authority and responsibility for conducting incident operations.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Operations Section: The ICS Section responsible for implementing tactical incident operations described in the IAP. In ICS, the Operations Section may include subordinate branches, divisions, and/or groups.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Blake</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Logistics section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Logistics has the power of resource acquisition. This could be simple as lunch for the team or calling outside workers inside the org or from outside the organization in distress. Logistics is not responding to the incident directly. -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Logistics Section: The ICS Section responsible for providing facilities, services, and material support for the incident.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715b797ad8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715b797ad8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Scott</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incident expands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New IC - IT Director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Mental Health Officer - Trusted team member to check in with staff during the incident. This position has “Full Stop” authority without repercussions from management or leadership</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Monitors team members for burnout and rest requirements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Operations Sections: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Teams in play under operations: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Desktop Support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Server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Network</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VoIP</a:t>
            </a:r>
            <a:endParaRPr>
              <a:solidFill>
                <a:schemeClr val="dk1"/>
              </a:solidFill>
            </a:endParaRPr>
          </a:p>
          <a:p>
            <a:pPr indent="0" lvl="0" marL="0" rtl="0" algn="l">
              <a:spcBef>
                <a:spcPts val="0"/>
              </a:spcBef>
              <a:spcAft>
                <a:spcPts val="0"/>
              </a:spcAft>
              <a:buNone/>
            </a:pPr>
            <a:r>
              <a:rPr lang="en">
                <a:solidFill>
                  <a:schemeClr val="dk1"/>
                </a:solidFill>
              </a:rPr>
              <a:t>Note that IT Helpdesk is still involved but have moved down stack.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Blake</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Planning Section Chief - Emergency Manager who is </a:t>
            </a:r>
            <a:r>
              <a:rPr i="1" lang="en">
                <a:solidFill>
                  <a:schemeClr val="dk1"/>
                </a:solidFill>
              </a:rPr>
              <a:t>already</a:t>
            </a:r>
            <a:r>
              <a:rPr lang="en">
                <a:solidFill>
                  <a:schemeClr val="dk1"/>
                </a:solidFill>
              </a:rPr>
              <a:t> on staff</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Planning Section: The ICS Section that collects, evaluates, and disseminates operational information related to the incident and for the preparation and documentation of the IAP to </a:t>
            </a:r>
            <a:r>
              <a:rPr i="1" lang="en">
                <a:solidFill>
                  <a:schemeClr val="dk1"/>
                </a:solidFill>
              </a:rPr>
              <a:t>internal</a:t>
            </a:r>
            <a:r>
              <a:rPr lang="en">
                <a:solidFill>
                  <a:schemeClr val="dk1"/>
                </a:solidFill>
              </a:rPr>
              <a:t> teams. This section also maintains information on the current and forecasted situation and on the status of resources assigned to the incident.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Logistics - Buying team &amp; IT Business Manager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Public Information Officer - Marketing &amp; PR teams that exist within the hospital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Finance &amp; Admin - Finance Department &amp; HR Finance/Administration Section: The ICS Section responsible for an incident’s administrative and financial considerations.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b="1" lang="en"/>
              <a:t>WHO IS MISSING FROM THIS ORG CHART?</a:t>
            </a:r>
            <a:endParaRPr b="1"/>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6dcec8456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6dcec8456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Blake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72a55d1030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72a55d1030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Blake: Ask the </a:t>
            </a:r>
            <a:r>
              <a:rPr b="1" lang="en">
                <a:solidFill>
                  <a:schemeClr val="dk1"/>
                </a:solidFill>
              </a:rPr>
              <a:t>audience!</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HINT: It’s a hospital</a:t>
            </a:r>
            <a:endParaRPr b="1"/>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715b797ad8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715b797ad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Scott:</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New IC - Admin on call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Mental Health Officer - Trusted team member to check in with </a:t>
            </a:r>
            <a:r>
              <a:rPr b="1" i="1" lang="en">
                <a:solidFill>
                  <a:schemeClr val="dk1"/>
                </a:solidFill>
              </a:rPr>
              <a:t>all</a:t>
            </a:r>
            <a:r>
              <a:rPr i="1" lang="en">
                <a:solidFill>
                  <a:schemeClr val="dk1"/>
                </a:solidFill>
              </a:rPr>
              <a:t> </a:t>
            </a:r>
            <a:r>
              <a:rPr lang="en">
                <a:solidFill>
                  <a:schemeClr val="dk1"/>
                </a:solidFill>
              </a:rPr>
              <a:t>staff during the incident. This position has “Full Stop” authority without repercussions from management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Monitors team members for burnout and rest requirements.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Operations Sections: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Teams continue to do their good work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Medical teams move to their downtime procedures and conduct internal operations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Planning Section Chief - Emergency Manager who is </a:t>
            </a:r>
            <a:r>
              <a:rPr i="1" lang="en">
                <a:solidFill>
                  <a:schemeClr val="dk1"/>
                </a:solidFill>
              </a:rPr>
              <a:t>already</a:t>
            </a:r>
            <a:r>
              <a:rPr lang="en">
                <a:solidFill>
                  <a:schemeClr val="dk1"/>
                </a:solidFill>
              </a:rPr>
              <a:t> on staff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Logistics - Buying team &amp; IT Business Manager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Finance &amp; Admin - Finance Department &amp; HR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6b1ee8a14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6b1ee8a14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300">
                <a:solidFill>
                  <a:schemeClr val="dk1"/>
                </a:solidFill>
                <a:latin typeface="Lato"/>
                <a:ea typeface="Lato"/>
                <a:cs typeface="Lato"/>
                <a:sym typeface="Lato"/>
              </a:rPr>
              <a:t>Scott: </a:t>
            </a:r>
            <a:br>
              <a:rPr lang="en" sz="1300">
                <a:solidFill>
                  <a:schemeClr val="dk1"/>
                </a:solidFill>
                <a:latin typeface="Lato"/>
                <a:ea typeface="Lato"/>
                <a:cs typeface="Lato"/>
                <a:sym typeface="Lato"/>
              </a:rPr>
            </a:br>
            <a:r>
              <a:rPr lang="en" sz="1300">
                <a:solidFill>
                  <a:schemeClr val="dk1"/>
                </a:solidFill>
                <a:latin typeface="Lato"/>
                <a:ea typeface="Lato"/>
                <a:cs typeface="Lato"/>
                <a:sym typeface="Lato"/>
              </a:rPr>
              <a:t>Your scrum, Agile, Waterfall, ITIL, NIST Incident Response and others will fit inside of this system. The incident command system does not prescribe tactics. Incident Command manages operations and strategy. Let us show you why.</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6b1ee8a14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6b1ee8a14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Scott:</a:t>
            </a:r>
            <a:endParaRPr/>
          </a:p>
          <a:p>
            <a:pPr indent="-298450" lvl="0" marL="457200" rtl="0" algn="l">
              <a:spcBef>
                <a:spcPts val="0"/>
              </a:spcBef>
              <a:spcAft>
                <a:spcPts val="0"/>
              </a:spcAft>
              <a:buSzPts val="1100"/>
              <a:buChar char="-"/>
            </a:pPr>
            <a:r>
              <a:rPr lang="en"/>
              <a:t>Experience,</a:t>
            </a:r>
            <a:endParaRPr/>
          </a:p>
          <a:p>
            <a:pPr indent="0" lvl="0" marL="0" rtl="0" algn="l">
              <a:spcBef>
                <a:spcPts val="0"/>
              </a:spcBef>
              <a:spcAft>
                <a:spcPts val="0"/>
              </a:spcAft>
              <a:buNone/>
            </a:pPr>
            <a:r>
              <a:rPr lang="en"/>
              <a:t>Blake:</a:t>
            </a:r>
            <a:endParaRPr/>
          </a:p>
          <a:p>
            <a:pPr indent="-298450" lvl="0" marL="457200" rtl="0" algn="l">
              <a:spcBef>
                <a:spcPts val="0"/>
              </a:spcBef>
              <a:spcAft>
                <a:spcPts val="0"/>
              </a:spcAft>
              <a:buSzPts val="1100"/>
              <a:buChar char="-"/>
            </a:pPr>
            <a:r>
              <a:rPr lang="en"/>
              <a:t>Experience and flow to next slide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715b797ad8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715b797ad8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Scott: You are here.</a:t>
            </a:r>
            <a:endParaRPr/>
          </a:p>
          <a:p>
            <a:pPr indent="0" lvl="0" marL="0" rtl="0" algn="l">
              <a:spcBef>
                <a:spcPts val="0"/>
              </a:spcBef>
              <a:spcAft>
                <a:spcPts val="0"/>
              </a:spcAft>
              <a:buNone/>
            </a:pPr>
            <a:r>
              <a:rPr lang="en"/>
              <a:t>All of the incident response playbooks and tactics fit inside of IT Operations. Other </a:t>
            </a:r>
            <a:r>
              <a:rPr lang="en"/>
              <a:t>responding</a:t>
            </a:r>
            <a:r>
              <a:rPr lang="en"/>
              <a:t> parties and </a:t>
            </a:r>
            <a:r>
              <a:rPr lang="en"/>
              <a:t>organizations</a:t>
            </a:r>
            <a:r>
              <a:rPr lang="en"/>
              <a:t> can work with IT to deal with the incident.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6dd128a2da_8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6dd128a2da_8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00">
                <a:solidFill>
                  <a:schemeClr val="dk1"/>
                </a:solidFill>
                <a:latin typeface="Lato"/>
                <a:ea typeface="Lato"/>
                <a:cs typeface="Lato"/>
                <a:sym typeface="Lato"/>
              </a:rPr>
              <a:t>Blake: Let’s review</a:t>
            </a:r>
            <a:endParaRPr sz="1900">
              <a:solidFill>
                <a:schemeClr val="dk1"/>
              </a:solidFill>
              <a:latin typeface="Lato"/>
              <a:ea typeface="Lato"/>
              <a:cs typeface="Lato"/>
              <a:sym typeface="Lato"/>
            </a:endParaRPr>
          </a:p>
          <a:p>
            <a:pPr indent="-349250" lvl="0" marL="457200" rtl="0" algn="l">
              <a:lnSpc>
                <a:spcPct val="115000"/>
              </a:lnSpc>
              <a:spcBef>
                <a:spcPts val="1200"/>
              </a:spcBef>
              <a:spcAft>
                <a:spcPts val="0"/>
              </a:spcAft>
              <a:buClr>
                <a:schemeClr val="dk1"/>
              </a:buClr>
              <a:buSzPts val="1900"/>
              <a:buFont typeface="Lato"/>
              <a:buAutoNum type="arabicPeriod"/>
            </a:pPr>
            <a:r>
              <a:rPr lang="en" sz="1900">
                <a:solidFill>
                  <a:schemeClr val="dk1"/>
                </a:solidFill>
                <a:latin typeface="Lato"/>
                <a:ea typeface="Lato"/>
                <a:cs typeface="Lato"/>
                <a:sym typeface="Lato"/>
              </a:rPr>
              <a:t>This is not a new standard, this is a simplified step to the National Incident Management System.</a:t>
            </a:r>
            <a:endParaRPr sz="1900">
              <a:solidFill>
                <a:schemeClr val="dk1"/>
              </a:solidFill>
              <a:latin typeface="Lato"/>
              <a:ea typeface="Lato"/>
              <a:cs typeface="Lato"/>
              <a:sym typeface="Lato"/>
            </a:endParaRPr>
          </a:p>
          <a:p>
            <a:pPr indent="-349250" lvl="0" marL="457200" rtl="0" algn="l">
              <a:lnSpc>
                <a:spcPct val="115000"/>
              </a:lnSpc>
              <a:spcBef>
                <a:spcPts val="0"/>
              </a:spcBef>
              <a:spcAft>
                <a:spcPts val="0"/>
              </a:spcAft>
              <a:buClr>
                <a:schemeClr val="dk1"/>
              </a:buClr>
              <a:buSzPts val="1900"/>
              <a:buFont typeface="Lato"/>
              <a:buAutoNum type="arabicPeriod"/>
            </a:pPr>
            <a:r>
              <a:rPr lang="en" sz="1900">
                <a:solidFill>
                  <a:schemeClr val="dk1"/>
                </a:solidFill>
                <a:latin typeface="Lato"/>
                <a:ea typeface="Lato"/>
                <a:cs typeface="Lato"/>
                <a:sym typeface="Lato"/>
              </a:rPr>
              <a:t>Your standard sucks and Disaster Responders outside of IT are making fun of IT behind our backs</a:t>
            </a:r>
            <a:endParaRPr sz="1900">
              <a:solidFill>
                <a:schemeClr val="dk1"/>
              </a:solidFill>
              <a:latin typeface="Lato"/>
              <a:ea typeface="Lato"/>
              <a:cs typeface="Lato"/>
              <a:sym typeface="Lato"/>
            </a:endParaRPr>
          </a:p>
          <a:p>
            <a:pPr indent="-349250" lvl="0" marL="457200" rtl="0" algn="l">
              <a:lnSpc>
                <a:spcPct val="115000"/>
              </a:lnSpc>
              <a:spcBef>
                <a:spcPts val="0"/>
              </a:spcBef>
              <a:spcAft>
                <a:spcPts val="0"/>
              </a:spcAft>
              <a:buClr>
                <a:schemeClr val="dk1"/>
              </a:buClr>
              <a:buSzPts val="1900"/>
              <a:buFont typeface="Lato"/>
              <a:buAutoNum type="arabicPeriod"/>
            </a:pPr>
            <a:r>
              <a:rPr lang="en" sz="1900">
                <a:solidFill>
                  <a:schemeClr val="dk1"/>
                </a:solidFill>
                <a:latin typeface="Lato"/>
                <a:ea typeface="Lato"/>
                <a:cs typeface="Lato"/>
                <a:sym typeface="Lato"/>
              </a:rPr>
              <a:t>Everyone else uses this standard, you are the weird one</a:t>
            </a:r>
            <a:endParaRPr sz="1900">
              <a:solidFill>
                <a:schemeClr val="dk1"/>
              </a:solidFill>
              <a:latin typeface="Lato"/>
              <a:ea typeface="Lato"/>
              <a:cs typeface="Lato"/>
              <a:sym typeface="Lato"/>
            </a:endParaRPr>
          </a:p>
          <a:p>
            <a:pPr indent="-349250" lvl="0" marL="457200" rtl="0" algn="l">
              <a:lnSpc>
                <a:spcPct val="115000"/>
              </a:lnSpc>
              <a:spcBef>
                <a:spcPts val="0"/>
              </a:spcBef>
              <a:spcAft>
                <a:spcPts val="0"/>
              </a:spcAft>
              <a:buClr>
                <a:schemeClr val="dk1"/>
              </a:buClr>
              <a:buSzPts val="1900"/>
              <a:buFont typeface="Lato"/>
              <a:buAutoNum type="arabicPeriod"/>
            </a:pPr>
            <a:r>
              <a:rPr lang="en" sz="1900">
                <a:solidFill>
                  <a:schemeClr val="dk1"/>
                </a:solidFill>
                <a:latin typeface="Lato"/>
                <a:ea typeface="Lato"/>
                <a:cs typeface="Lato"/>
                <a:sym typeface="Lato"/>
              </a:rPr>
              <a:t>If you want to work in Critical Infrastructure, hospitals, or work with local governments you need to use this to engage well</a:t>
            </a:r>
            <a:endParaRPr sz="1900">
              <a:solidFill>
                <a:schemeClr val="dk1"/>
              </a:solidFill>
              <a:latin typeface="Lato"/>
              <a:ea typeface="Lato"/>
              <a:cs typeface="Lato"/>
              <a:sym typeface="Lato"/>
            </a:endParaRPr>
          </a:p>
          <a:p>
            <a:pPr indent="0" lvl="0" marL="0" rtl="0" algn="l">
              <a:lnSpc>
                <a:spcPct val="115000"/>
              </a:lnSpc>
              <a:spcBef>
                <a:spcPts val="1200"/>
              </a:spcBef>
              <a:spcAft>
                <a:spcPts val="1200"/>
              </a:spcAft>
              <a:buNone/>
            </a:pPr>
            <a:r>
              <a:rPr lang="en" sz="1900">
                <a:solidFill>
                  <a:schemeClr val="dk1"/>
                </a:solidFill>
                <a:latin typeface="Lato"/>
                <a:ea typeface="Lato"/>
                <a:cs typeface="Lato"/>
                <a:sym typeface="Lato"/>
              </a:rPr>
              <a:t>We think you can build modular organizations right now at your org and be effective</a:t>
            </a:r>
            <a:endParaRPr sz="1900">
              <a:solidFill>
                <a:schemeClr val="dk1"/>
              </a:solidFill>
              <a:latin typeface="Lato"/>
              <a:ea typeface="Lato"/>
              <a:cs typeface="Lato"/>
              <a:sym typeface="La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71fafd6658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71fafd6658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Blake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Role based structure, like function calls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Public Information Officer, who interfaces with the public and media and/or with other agencies with incident-related information requirements.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Liaison Officer, who serves as the Incident Commander’s point of contact for representatives of governmental agencies, non-governmental organizations (NGOs), and private-sector organizations.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Incident Command: Sets the incident objectives, strategies, and priorities, and has overall responsibility for the incident.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Operations: Conducts operations to reach the incident objectives. Establishes tactics and directs all operational resources.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Planning: Supports the incident action planning process by tracking resources, collecting/analyzing information, and maintaining documentation.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Logistics: Arranges for resources and needed services to support achievement of the incident objectives (resources can include personnel, equipment, teams, supplies, and facilities).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Finance/Administration: Monitors costs related to the incident. Provides accounting, procurement, time recording, and cost analyses.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Command and Coordination describes leadership roles, processes, and recommended organizational structures for incident management at the operational and incident support levels and explains how these structures interact to manage incidents effectively and efficiently.</a:t>
            </a:r>
            <a:endParaRPr>
              <a:solidFill>
                <a:schemeClr val="dk1"/>
              </a:solidFill>
            </a:endParaRPr>
          </a:p>
          <a:p>
            <a:pPr indent="-342900" lvl="0" marL="457200" rtl="0" algn="l">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Division of work into organizational structures of the Operations, Planning, Logistics, and Finance and Administration Sections</a:t>
            </a:r>
            <a:endParaRPr sz="1300">
              <a:solidFill>
                <a:schemeClr val="dk1"/>
              </a:solidFill>
              <a:latin typeface="Lato"/>
              <a:ea typeface="Lato"/>
              <a:cs typeface="Lato"/>
              <a:sym typeface="Lato"/>
            </a:endParaRPr>
          </a:p>
          <a:p>
            <a:pPr indent="-342900" lvl="0" marL="457200" rtl="0" algn="l">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Flexibility of the system to grow organically with incident complexity and scale</a:t>
            </a:r>
            <a:endParaRPr sz="1300">
              <a:solidFill>
                <a:schemeClr val="dk1"/>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 sz="1300">
                <a:solidFill>
                  <a:schemeClr val="dk1"/>
                </a:solidFill>
                <a:latin typeface="Lato"/>
                <a:ea typeface="Lato"/>
                <a:cs typeface="Lato"/>
                <a:sym typeface="Lato"/>
              </a:rPr>
              <a:t>Modular Organizational structure</a:t>
            </a:r>
            <a:endParaRPr sz="1300">
              <a:solidFill>
                <a:schemeClr val="dk1"/>
              </a:solidFill>
              <a:latin typeface="Lato"/>
              <a:ea typeface="Lato"/>
              <a:cs typeface="Lato"/>
              <a:sym typeface="Lato"/>
            </a:endParaRPr>
          </a:p>
          <a:p>
            <a:pPr indent="0" lvl="0" marL="0" rtl="0" algn="l">
              <a:lnSpc>
                <a:spcPct val="115000"/>
              </a:lnSpc>
              <a:spcBef>
                <a:spcPts val="1200"/>
              </a:spcBef>
              <a:spcAft>
                <a:spcPts val="1200"/>
              </a:spcAft>
              <a:buClr>
                <a:schemeClr val="dk1"/>
              </a:buClr>
              <a:buSzPts val="1100"/>
              <a:buFont typeface="Arial"/>
              <a:buNone/>
            </a:pPr>
            <a:r>
              <a:rPr lang="en" sz="1300">
                <a:solidFill>
                  <a:schemeClr val="dk1"/>
                </a:solidFill>
                <a:latin typeface="Lato"/>
                <a:ea typeface="Lato"/>
                <a:cs typeface="Lato"/>
                <a:sym typeface="Lato"/>
              </a:rPr>
              <a:t>Manageable Span of Control</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72a55d1030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72a55d1030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latin typeface="Lato"/>
                <a:ea typeface="Lato"/>
                <a:cs typeface="Lato"/>
                <a:sym typeface="Lato"/>
              </a:rPr>
              <a:t>Blake</a:t>
            </a:r>
            <a:endParaRPr sz="1800">
              <a:solidFill>
                <a:schemeClr val="dk1"/>
              </a:solidFill>
              <a:latin typeface="Lato"/>
              <a:ea typeface="Lato"/>
              <a:cs typeface="Lato"/>
              <a:sym typeface="Lato"/>
            </a:endParaRPr>
          </a:p>
          <a:p>
            <a:pPr indent="-342900" lvl="0" marL="457200" rtl="0" algn="l">
              <a:lnSpc>
                <a:spcPct val="115000"/>
              </a:lnSpc>
              <a:spcBef>
                <a:spcPts val="1200"/>
              </a:spcBef>
              <a:spcAft>
                <a:spcPts val="0"/>
              </a:spcAft>
              <a:buClr>
                <a:schemeClr val="dk1"/>
              </a:buClr>
              <a:buSzPts val="1800"/>
              <a:buFont typeface="Lato"/>
              <a:buChar char="-"/>
            </a:pPr>
            <a:r>
              <a:rPr lang="en" sz="1800">
                <a:solidFill>
                  <a:schemeClr val="dk1"/>
                </a:solidFill>
                <a:latin typeface="Lato"/>
                <a:ea typeface="Lato"/>
                <a:cs typeface="Lato"/>
                <a:sym typeface="Lato"/>
              </a:rPr>
              <a:t>Span of control defining the best supervisor worker:ratio </a:t>
            </a:r>
            <a:endParaRPr sz="1800">
              <a:solidFill>
                <a:schemeClr val="dk1"/>
              </a:solidFill>
              <a:latin typeface="Lato"/>
              <a:ea typeface="Lato"/>
              <a:cs typeface="Lato"/>
              <a:sym typeface="Lato"/>
            </a:endParaRPr>
          </a:p>
          <a:p>
            <a:pPr indent="-342900" lvl="1" marL="914400" rtl="0" algn="l">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1 supervisor : 5 workers</a:t>
            </a:r>
            <a:endParaRPr sz="1800">
              <a:solidFill>
                <a:schemeClr val="dk1"/>
              </a:solidFill>
              <a:latin typeface="Lato"/>
              <a:ea typeface="Lato"/>
              <a:cs typeface="Lato"/>
              <a:sym typeface="Lato"/>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Span of Control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Demonstrate with fire trucks up to a type 1 team - High Level - Blake</a:t>
            </a:r>
            <a:endParaRPr/>
          </a:p>
          <a:p>
            <a:pPr indent="0" lvl="0" marL="0" rtl="0" algn="l">
              <a:spcBef>
                <a:spcPts val="0"/>
              </a:spcBef>
              <a:spcAft>
                <a:spcPts val="0"/>
              </a:spcAft>
              <a:buNone/>
            </a:pPr>
            <a:r>
              <a:rPr lang="en"/>
              <a:t>Span of control - High Level - Scott - Tested and proven in dangerous situations</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6b43fd113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6b43fd113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BLAKE</a:t>
            </a:r>
            <a:endParaRPr/>
          </a:p>
          <a:p>
            <a:pPr indent="0" lvl="0" marL="0" rtl="0" algn="l">
              <a:spcBef>
                <a:spcPts val="0"/>
              </a:spcBef>
              <a:spcAft>
                <a:spcPts val="0"/>
              </a:spcAft>
              <a:buNone/>
            </a:pPr>
            <a:r>
              <a:rPr lang="en"/>
              <a:t>It gets more roles as things become more work intensive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6782d8a9c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6782d8a9c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Scott</a:t>
            </a:r>
            <a:endParaRPr b="1">
              <a:solidFill>
                <a:schemeClr val="dk1"/>
              </a:solidFill>
            </a:endParaRPr>
          </a:p>
          <a:p>
            <a:pPr indent="-323850" lvl="0" marL="457200" rtl="0" algn="l">
              <a:lnSpc>
                <a:spcPct val="115000"/>
              </a:lnSpc>
              <a:spcBef>
                <a:spcPts val="0"/>
              </a:spcBef>
              <a:spcAft>
                <a:spcPts val="0"/>
              </a:spcAft>
              <a:buClr>
                <a:schemeClr val="dk1"/>
              </a:buClr>
              <a:buSzPts val="1500"/>
              <a:buFont typeface="Lato"/>
              <a:buChar char="-"/>
            </a:pPr>
            <a:r>
              <a:rPr lang="en" sz="1500">
                <a:solidFill>
                  <a:schemeClr val="dk1"/>
                </a:solidFill>
                <a:latin typeface="Lato"/>
                <a:ea typeface="Lato"/>
                <a:cs typeface="Lato"/>
                <a:sym typeface="Lato"/>
              </a:rPr>
              <a:t>Complex coordinated disaster; an extreme heat and cyber security attack</a:t>
            </a:r>
            <a:endParaRPr sz="1500">
              <a:solidFill>
                <a:schemeClr val="dk1"/>
              </a:solidFill>
              <a:latin typeface="Lato"/>
              <a:ea typeface="Lato"/>
              <a:cs typeface="Lato"/>
              <a:sym typeface="Lato"/>
            </a:endParaRPr>
          </a:p>
          <a:p>
            <a:pPr indent="-323850" lvl="0" marL="457200" rtl="0" algn="l">
              <a:lnSpc>
                <a:spcPct val="115000"/>
              </a:lnSpc>
              <a:spcBef>
                <a:spcPts val="0"/>
              </a:spcBef>
              <a:spcAft>
                <a:spcPts val="0"/>
              </a:spcAft>
              <a:buClr>
                <a:schemeClr val="dk1"/>
              </a:buClr>
              <a:buSzPts val="1500"/>
              <a:buFont typeface="Lato"/>
              <a:buChar char="-"/>
            </a:pPr>
            <a:r>
              <a:rPr lang="en" sz="1500">
                <a:solidFill>
                  <a:schemeClr val="dk1"/>
                </a:solidFill>
                <a:latin typeface="Lato"/>
                <a:ea typeface="Lato"/>
                <a:cs typeface="Lato"/>
                <a:sym typeface="Lato"/>
              </a:rPr>
              <a:t>All 77 participants agreed immediately on the approach to the problem; National Incident Management System (NIMS)</a:t>
            </a:r>
            <a:endParaRPr sz="1500">
              <a:solidFill>
                <a:schemeClr val="dk1"/>
              </a:solidFill>
              <a:latin typeface="Lato"/>
              <a:ea typeface="Lato"/>
              <a:cs typeface="Lato"/>
              <a:sym typeface="Lato"/>
            </a:endParaRPr>
          </a:p>
          <a:p>
            <a:pPr indent="-323850" lvl="0" marL="457200" rtl="0" algn="l">
              <a:lnSpc>
                <a:spcPct val="115000"/>
              </a:lnSpc>
              <a:spcBef>
                <a:spcPts val="0"/>
              </a:spcBef>
              <a:spcAft>
                <a:spcPts val="0"/>
              </a:spcAft>
              <a:buClr>
                <a:schemeClr val="dk1"/>
              </a:buClr>
              <a:buSzPts val="1500"/>
              <a:buFont typeface="Lato"/>
              <a:buChar char="-"/>
            </a:pPr>
            <a:r>
              <a:rPr lang="en" sz="1500">
                <a:solidFill>
                  <a:schemeClr val="dk1"/>
                </a:solidFill>
                <a:latin typeface="Lato"/>
                <a:ea typeface="Lato"/>
                <a:cs typeface="Lato"/>
                <a:sym typeface="Lato"/>
              </a:rPr>
              <a:t>Unanimous decision by silent agreement</a:t>
            </a:r>
            <a:endParaRPr sz="1500">
              <a:solidFill>
                <a:schemeClr val="dk1"/>
              </a:solidFill>
              <a:latin typeface="Lato"/>
              <a:ea typeface="Lato"/>
              <a:cs typeface="Lato"/>
              <a:sym typeface="Lato"/>
            </a:endParaRPr>
          </a:p>
          <a:p>
            <a:pPr indent="-323850" lvl="0" marL="457200" rtl="0" algn="l">
              <a:spcBef>
                <a:spcPts val="0"/>
              </a:spcBef>
              <a:spcAft>
                <a:spcPts val="0"/>
              </a:spcAft>
              <a:buClr>
                <a:schemeClr val="dk1"/>
              </a:buClr>
              <a:buSzPts val="1500"/>
              <a:buChar char="-"/>
            </a:pPr>
            <a:r>
              <a:rPr lang="en" sz="1500">
                <a:solidFill>
                  <a:schemeClr val="dk1"/>
                </a:solidFill>
              </a:rPr>
              <a:t>Interoperability between responding agencies allowed responding parties to focus on the event without debating the best way to begin discussing the incident</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All of our hospitals, cities, counties, public works, Department of Transport, fire departments and police departments use NIMS</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6b43fd113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6b43fd113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Scott</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want to highlight these </a:t>
            </a:r>
            <a:r>
              <a:rPr lang="en">
                <a:solidFill>
                  <a:schemeClr val="dk1"/>
                </a:solidFill>
              </a:rPr>
              <a:t>benefits</a:t>
            </a:r>
            <a:r>
              <a:rPr lang="en">
                <a:solidFill>
                  <a:schemeClr val="dk1"/>
                </a:solidFill>
              </a:rPr>
              <a:t> for the CICS system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6b43fd113b_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6b43fd113b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1"/>
                </a:solidFill>
                <a:latin typeface="Lato"/>
                <a:ea typeface="Lato"/>
                <a:cs typeface="Lato"/>
                <a:sym typeface="Lato"/>
              </a:rPr>
              <a:t>SCOTT</a:t>
            </a:r>
            <a:endParaRPr sz="1300">
              <a:solidFill>
                <a:schemeClr val="dk1"/>
              </a:solidFill>
              <a:latin typeface="Lato"/>
              <a:ea typeface="Lato"/>
              <a:cs typeface="Lato"/>
              <a:sym typeface="Lato"/>
            </a:endParaRPr>
          </a:p>
          <a:p>
            <a:pPr indent="-311150" lvl="0" marL="457200" rtl="0" algn="l">
              <a:lnSpc>
                <a:spcPct val="115000"/>
              </a:lnSpc>
              <a:spcBef>
                <a:spcPts val="1200"/>
              </a:spcBef>
              <a:spcAft>
                <a:spcPts val="0"/>
              </a:spcAft>
              <a:buClr>
                <a:schemeClr val="dk1"/>
              </a:buClr>
              <a:buSzPts val="1300"/>
              <a:buFont typeface="Lato"/>
              <a:buChar char="-"/>
            </a:pPr>
            <a:r>
              <a:rPr lang="en" sz="1300">
                <a:solidFill>
                  <a:schemeClr val="dk1"/>
                </a:solidFill>
                <a:latin typeface="Lato"/>
                <a:ea typeface="Lato"/>
                <a:cs typeface="Lato"/>
                <a:sym typeface="Lato"/>
              </a:rPr>
              <a:t>Incident Responders do not have the flexibility to move between agencies or organizations without administrative process training</a:t>
            </a:r>
            <a:endParaRPr sz="1300">
              <a:solidFill>
                <a:schemeClr val="dk1"/>
              </a:solidFill>
              <a:latin typeface="Lato"/>
              <a:ea typeface="Lato"/>
              <a:cs typeface="Lato"/>
              <a:sym typeface="Lato"/>
            </a:endParaRPr>
          </a:p>
          <a:p>
            <a:pPr indent="-298450" lvl="1" marL="914400" rtl="0" algn="l">
              <a:lnSpc>
                <a:spcPct val="115000"/>
              </a:lnSpc>
              <a:spcBef>
                <a:spcPts val="0"/>
              </a:spcBef>
              <a:spcAft>
                <a:spcPts val="0"/>
              </a:spcAft>
              <a:buClr>
                <a:schemeClr val="dk1"/>
              </a:buClr>
              <a:buSzPts val="1100"/>
              <a:buFont typeface="Lato"/>
              <a:buChar char="-"/>
            </a:pPr>
            <a:r>
              <a:rPr lang="en">
                <a:solidFill>
                  <a:schemeClr val="dk1"/>
                </a:solidFill>
                <a:latin typeface="Lato"/>
                <a:ea typeface="Lato"/>
                <a:cs typeface="Lato"/>
                <a:sym typeface="Lato"/>
              </a:rPr>
              <a:t>Typed &amp; Kind’d IT Positions </a:t>
            </a:r>
            <a:endParaRPr>
              <a:solidFill>
                <a:schemeClr val="dk1"/>
              </a:solidFill>
              <a:latin typeface="Lato"/>
              <a:ea typeface="Lato"/>
              <a:cs typeface="Lato"/>
              <a:sym typeface="Lato"/>
            </a:endParaRPr>
          </a:p>
          <a:p>
            <a:pPr indent="-311150" lvl="0" marL="457200" rtl="0" algn="l">
              <a:lnSpc>
                <a:spcPct val="115000"/>
              </a:lnSpc>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Existing systems do not prioritize staff safety</a:t>
            </a:r>
            <a:endParaRPr sz="1300">
              <a:solidFill>
                <a:schemeClr val="dk1"/>
              </a:solidFill>
              <a:latin typeface="Lato"/>
              <a:ea typeface="Lato"/>
              <a:cs typeface="Lato"/>
              <a:sym typeface="Lato"/>
            </a:endParaRPr>
          </a:p>
          <a:p>
            <a:pPr indent="-298450" lvl="1" marL="914400" rtl="0" algn="l">
              <a:lnSpc>
                <a:spcPct val="115000"/>
              </a:lnSpc>
              <a:spcBef>
                <a:spcPts val="0"/>
              </a:spcBef>
              <a:spcAft>
                <a:spcPts val="0"/>
              </a:spcAft>
              <a:buClr>
                <a:schemeClr val="dk1"/>
              </a:buClr>
              <a:buSzPts val="1100"/>
              <a:buFont typeface="Lato"/>
              <a:buChar char="-"/>
            </a:pPr>
            <a:r>
              <a:rPr lang="en">
                <a:solidFill>
                  <a:schemeClr val="dk1"/>
                </a:solidFill>
                <a:latin typeface="Lato"/>
                <a:ea typeface="Lato"/>
                <a:cs typeface="Lato"/>
                <a:sym typeface="Lato"/>
              </a:rPr>
              <a:t>Mental Health Professional</a:t>
            </a:r>
            <a:endParaRPr>
              <a:solidFill>
                <a:schemeClr val="dk1"/>
              </a:solidFill>
              <a:latin typeface="Lato"/>
              <a:ea typeface="Lato"/>
              <a:cs typeface="Lato"/>
              <a:sym typeface="Lato"/>
            </a:endParaRPr>
          </a:p>
          <a:p>
            <a:pPr indent="-298450" lvl="1" marL="914400" rtl="0" algn="l">
              <a:lnSpc>
                <a:spcPct val="115000"/>
              </a:lnSpc>
              <a:spcBef>
                <a:spcPts val="0"/>
              </a:spcBef>
              <a:spcAft>
                <a:spcPts val="0"/>
              </a:spcAft>
              <a:buClr>
                <a:schemeClr val="dk1"/>
              </a:buClr>
              <a:buSzPts val="1100"/>
              <a:buFont typeface="Lato"/>
              <a:buChar char="-"/>
            </a:pPr>
            <a:r>
              <a:rPr lang="en">
                <a:solidFill>
                  <a:schemeClr val="dk1"/>
                </a:solidFill>
                <a:latin typeface="Lato"/>
                <a:ea typeface="Lato"/>
                <a:cs typeface="Lato"/>
                <a:sym typeface="Lato"/>
              </a:rPr>
              <a:t>Staff rotation for multiple operational periods</a:t>
            </a:r>
            <a:endParaRPr>
              <a:solidFill>
                <a:schemeClr val="dk1"/>
              </a:solidFill>
              <a:latin typeface="Lato"/>
              <a:ea typeface="Lato"/>
              <a:cs typeface="Lato"/>
              <a:sym typeface="Lato"/>
            </a:endParaRPr>
          </a:p>
          <a:p>
            <a:pPr indent="-311150" lvl="0" marL="457200" rtl="0" algn="l">
              <a:lnSpc>
                <a:spcPct val="115000"/>
              </a:lnSpc>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Legal can play too, I guess</a:t>
            </a:r>
            <a:endParaRPr sz="1300">
              <a:solidFill>
                <a:schemeClr val="dk1"/>
              </a:solidFill>
              <a:latin typeface="Lato"/>
              <a:ea typeface="Lato"/>
              <a:cs typeface="Lato"/>
              <a:sym typeface="Lato"/>
            </a:endParaRPr>
          </a:p>
          <a:p>
            <a:pPr indent="0" lvl="0" marL="0" rtl="0" algn="l">
              <a:spcBef>
                <a:spcPts val="120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6782d8a9cd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6782d8a9c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Blake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Blake took 40 hours of courses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40 hours of classes to do one role</a:t>
            </a:r>
            <a:endParaRPr>
              <a:solidFill>
                <a:schemeClr val="dk1"/>
              </a:solidFill>
            </a:endParaRPr>
          </a:p>
          <a:p>
            <a:pPr indent="-349250" lvl="0" marL="457200" rtl="0" algn="l">
              <a:lnSpc>
                <a:spcPct val="115000"/>
              </a:lnSpc>
              <a:spcBef>
                <a:spcPts val="0"/>
              </a:spcBef>
              <a:spcAft>
                <a:spcPts val="0"/>
              </a:spcAft>
              <a:buClr>
                <a:schemeClr val="dk1"/>
              </a:buClr>
              <a:buSzPts val="1900"/>
              <a:buFont typeface="Lato"/>
              <a:buChar char="-"/>
            </a:pPr>
            <a:r>
              <a:rPr lang="en" sz="1900">
                <a:solidFill>
                  <a:schemeClr val="dk1"/>
                </a:solidFill>
                <a:latin typeface="Lato"/>
                <a:ea typeface="Lato"/>
                <a:cs typeface="Lato"/>
                <a:sym typeface="Lato"/>
              </a:rPr>
              <a:t>This system is extraordinarily deep</a:t>
            </a:r>
            <a:endParaRPr sz="1900">
              <a:solidFill>
                <a:schemeClr val="dk1"/>
              </a:solidFill>
              <a:latin typeface="Lato"/>
              <a:ea typeface="Lato"/>
              <a:cs typeface="Lato"/>
              <a:sym typeface="Lato"/>
            </a:endParaRPr>
          </a:p>
          <a:p>
            <a:pPr indent="-349250" lvl="0" marL="457200" rtl="0" algn="l">
              <a:lnSpc>
                <a:spcPct val="115000"/>
              </a:lnSpc>
              <a:spcBef>
                <a:spcPts val="0"/>
              </a:spcBef>
              <a:spcAft>
                <a:spcPts val="0"/>
              </a:spcAft>
              <a:buClr>
                <a:schemeClr val="dk1"/>
              </a:buClr>
              <a:buSzPts val="1900"/>
              <a:buFont typeface="Lato"/>
              <a:buChar char="-"/>
            </a:pPr>
            <a:r>
              <a:rPr lang="en" sz="1900">
                <a:solidFill>
                  <a:schemeClr val="dk1"/>
                </a:solidFill>
                <a:latin typeface="Lato"/>
                <a:ea typeface="Lato"/>
                <a:cs typeface="Lato"/>
                <a:sym typeface="Lato"/>
              </a:rPr>
              <a:t>There’s a shit load of information here</a:t>
            </a:r>
            <a:endParaRPr sz="1900">
              <a:solidFill>
                <a:schemeClr val="dk1"/>
              </a:solidFill>
              <a:latin typeface="Lato"/>
              <a:ea typeface="Lato"/>
              <a:cs typeface="Lato"/>
              <a:sym typeface="Lato"/>
            </a:endParaRPr>
          </a:p>
          <a:p>
            <a:pPr indent="0" lvl="0" marL="0" rtl="0" algn="l">
              <a:lnSpc>
                <a:spcPct val="115000"/>
              </a:lnSpc>
              <a:spcBef>
                <a:spcPts val="1200"/>
              </a:spcBef>
              <a:spcAft>
                <a:spcPts val="0"/>
              </a:spcAft>
              <a:buNone/>
            </a:pPr>
            <a:r>
              <a:rPr b="1" lang="en" sz="1900">
                <a:solidFill>
                  <a:schemeClr val="dk1"/>
                </a:solidFill>
                <a:latin typeface="Lato"/>
                <a:ea typeface="Lato"/>
                <a:cs typeface="Lato"/>
                <a:sym typeface="Lato"/>
              </a:rPr>
              <a:t>You can take training, but you don’t need to</a:t>
            </a:r>
            <a:endParaRPr b="1" sz="1900">
              <a:solidFill>
                <a:schemeClr val="dk1"/>
              </a:solidFill>
              <a:latin typeface="Lato"/>
              <a:ea typeface="Lato"/>
              <a:cs typeface="Lato"/>
              <a:sym typeface="Lato"/>
            </a:endParaRPr>
          </a:p>
          <a:p>
            <a:pPr indent="0" lvl="0" marL="0" rtl="0" algn="l">
              <a:lnSpc>
                <a:spcPct val="115000"/>
              </a:lnSpc>
              <a:spcBef>
                <a:spcPts val="1200"/>
              </a:spcBef>
              <a:spcAft>
                <a:spcPts val="0"/>
              </a:spcAft>
              <a:buNone/>
            </a:pPr>
            <a:r>
              <a:rPr b="1" lang="en" sz="1900">
                <a:solidFill>
                  <a:schemeClr val="dk1"/>
                </a:solidFill>
                <a:latin typeface="Lato"/>
                <a:ea typeface="Lato"/>
                <a:cs typeface="Lato"/>
                <a:sym typeface="Lato"/>
              </a:rPr>
              <a:t>Take command and lead people</a:t>
            </a:r>
            <a:endParaRPr b="1" sz="1900">
              <a:solidFill>
                <a:schemeClr val="dk1"/>
              </a:solidFill>
              <a:latin typeface="Lato"/>
              <a:ea typeface="Lato"/>
              <a:cs typeface="Lato"/>
              <a:sym typeface="Lato"/>
            </a:endParaRPr>
          </a:p>
          <a:p>
            <a:pPr indent="0" lvl="0" marL="0" rtl="0" algn="l">
              <a:lnSpc>
                <a:spcPct val="115000"/>
              </a:lnSpc>
              <a:spcBef>
                <a:spcPts val="1200"/>
              </a:spcBef>
              <a:spcAft>
                <a:spcPts val="0"/>
              </a:spcAft>
              <a:buNone/>
            </a:pPr>
            <a:r>
              <a:rPr b="1" lang="en" sz="1900">
                <a:solidFill>
                  <a:schemeClr val="dk1"/>
                </a:solidFill>
                <a:latin typeface="Lato"/>
                <a:ea typeface="Lato"/>
                <a:cs typeface="Lato"/>
                <a:sym typeface="Lato"/>
              </a:rPr>
              <a:t>Define roles and responsibilities and approach emergencies collectively with other organizations (governments and public sector)</a:t>
            </a:r>
            <a:endParaRPr b="1" sz="1900">
              <a:solidFill>
                <a:schemeClr val="dk1"/>
              </a:solidFill>
              <a:latin typeface="Lato"/>
              <a:ea typeface="Lato"/>
              <a:cs typeface="Lato"/>
              <a:sym typeface="Lato"/>
            </a:endParaRPr>
          </a:p>
          <a:p>
            <a:pPr indent="0" lvl="0" marL="0" rtl="0" algn="l">
              <a:lnSpc>
                <a:spcPct val="115000"/>
              </a:lnSpc>
              <a:spcBef>
                <a:spcPts val="1200"/>
              </a:spcBef>
              <a:spcAft>
                <a:spcPts val="0"/>
              </a:spcAft>
              <a:buNone/>
            </a:pPr>
            <a:r>
              <a:t/>
            </a:r>
            <a:endParaRPr b="1" sz="1900">
              <a:solidFill>
                <a:schemeClr val="dk1"/>
              </a:solidFill>
              <a:latin typeface="Lato"/>
              <a:ea typeface="Lato"/>
              <a:cs typeface="Lato"/>
              <a:sym typeface="Lato"/>
            </a:endParaRPr>
          </a:p>
          <a:p>
            <a:pPr indent="0" lvl="0" marL="0" rtl="0" algn="l">
              <a:lnSpc>
                <a:spcPct val="115000"/>
              </a:lnSpc>
              <a:spcBef>
                <a:spcPts val="1200"/>
              </a:spcBef>
              <a:spcAft>
                <a:spcPts val="1200"/>
              </a:spcAft>
              <a:buNone/>
            </a:pPr>
            <a:r>
              <a:t/>
            </a:r>
            <a:endParaRPr b="1" sz="1900">
              <a:solidFill>
                <a:schemeClr val="dk1"/>
              </a:solidFill>
              <a:latin typeface="Lato"/>
              <a:ea typeface="Lato"/>
              <a:cs typeface="Lato"/>
              <a:sym typeface="La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72a55d103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72a55d103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6782d8a9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6782d8a9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Blake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67880b490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67880b490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Lato"/>
                <a:ea typeface="Lato"/>
                <a:cs typeface="Lato"/>
                <a:sym typeface="Lato"/>
              </a:rPr>
              <a:t>Blake</a:t>
            </a:r>
            <a:endParaRPr sz="1300">
              <a:solidFill>
                <a:schemeClr val="dk1"/>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 sz="1300">
                <a:solidFill>
                  <a:schemeClr val="dk1"/>
                </a:solidFill>
                <a:latin typeface="Lato"/>
                <a:ea typeface="Lato"/>
                <a:cs typeface="Lato"/>
                <a:sym typeface="Lato"/>
              </a:rPr>
              <a:t>We have the processes</a:t>
            </a:r>
            <a:endParaRPr sz="1300">
              <a:solidFill>
                <a:schemeClr val="dk1"/>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 sz="1300">
                <a:solidFill>
                  <a:schemeClr val="dk1"/>
                </a:solidFill>
                <a:latin typeface="Lato"/>
                <a:ea typeface="Lato"/>
                <a:cs typeface="Lato"/>
                <a:sym typeface="Lato"/>
              </a:rPr>
              <a:t>We need </a:t>
            </a:r>
            <a:r>
              <a:rPr lang="en" sz="1300" strike="sngStrike">
                <a:solidFill>
                  <a:schemeClr val="dk1"/>
                </a:solidFill>
                <a:latin typeface="Lato"/>
                <a:ea typeface="Lato"/>
                <a:cs typeface="Lato"/>
                <a:sym typeface="Lato"/>
              </a:rPr>
              <a:t>soldiers</a:t>
            </a:r>
            <a:r>
              <a:rPr lang="en" sz="1300">
                <a:solidFill>
                  <a:schemeClr val="dk1"/>
                </a:solidFill>
                <a:latin typeface="Lato"/>
                <a:ea typeface="Lato"/>
                <a:cs typeface="Lato"/>
                <a:sym typeface="Lato"/>
              </a:rPr>
              <a:t> Cavalry</a:t>
            </a:r>
            <a:endParaRPr sz="1300">
              <a:solidFill>
                <a:schemeClr val="dk1"/>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 sz="1300">
                <a:solidFill>
                  <a:schemeClr val="dk1"/>
                </a:solidFill>
                <a:latin typeface="Lato"/>
                <a:ea typeface="Lato"/>
                <a:cs typeface="Lato"/>
                <a:sym typeface="Lato"/>
              </a:rPr>
              <a:t>Join up now! </a:t>
            </a:r>
            <a:endParaRPr sz="18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sz="1800">
                <a:solidFill>
                  <a:schemeClr val="dk1"/>
                </a:solidFill>
              </a:rPr>
              <a:t>By the power given to us by standing in front of about 120 people and talking about nonsense; We hereby anoint you beginner level practitioners of the Cyber Incident Command System with all the rights privileges and responsibilities that gives you. Go forth with all the false confidence of a novice and spread the good word</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6782d8a9c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6782d8a9c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Blake</a:t>
            </a:r>
            <a:endParaRPr/>
          </a:p>
          <a:p>
            <a:pPr indent="0" lvl="0" marL="0" rtl="0" algn="l">
              <a:spcBef>
                <a:spcPts val="0"/>
              </a:spcBef>
              <a:spcAft>
                <a:spcPts val="0"/>
              </a:spcAft>
              <a:buNone/>
            </a:pPr>
            <a:r>
              <a:rPr lang="en"/>
              <a:t>Problem</a:t>
            </a:r>
            <a:endParaRPr/>
          </a:p>
          <a:p>
            <a:pPr indent="0" lvl="0" marL="0" rtl="0" algn="l">
              <a:spcBef>
                <a:spcPts val="0"/>
              </a:spcBef>
              <a:spcAft>
                <a:spcPts val="0"/>
              </a:spcAft>
              <a:buNone/>
            </a:pPr>
            <a:r>
              <a:rPr lang="en"/>
              <a:t>Stories</a:t>
            </a:r>
            <a:endParaRPr/>
          </a:p>
          <a:p>
            <a:pPr indent="0" lvl="0" marL="0" rtl="0" algn="l">
              <a:spcBef>
                <a:spcPts val="0"/>
              </a:spcBef>
              <a:spcAft>
                <a:spcPts val="0"/>
              </a:spcAft>
              <a:buNone/>
            </a:pPr>
            <a:r>
              <a:rPr lang="en"/>
              <a:t>Existing Solution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6782d8a9c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6782d8a9c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595959"/>
                </a:solidFill>
              </a:rPr>
              <a:t>Scott: I’m doing my part</a:t>
            </a:r>
            <a:endParaRPr sz="1800">
              <a:solidFill>
                <a:srgbClr val="595959"/>
              </a:solidFill>
            </a:endParaRPr>
          </a:p>
          <a:p>
            <a:pPr indent="-342900" lvl="0" marL="457200" rtl="0" algn="l">
              <a:lnSpc>
                <a:spcPct val="115000"/>
              </a:lnSpc>
              <a:spcBef>
                <a:spcPts val="1200"/>
              </a:spcBef>
              <a:spcAft>
                <a:spcPts val="0"/>
              </a:spcAft>
              <a:buClr>
                <a:srgbClr val="595959"/>
              </a:buClr>
              <a:buSzPts val="1800"/>
              <a:buChar char="-"/>
            </a:pPr>
            <a:r>
              <a:rPr lang="en" sz="1800">
                <a:solidFill>
                  <a:srgbClr val="595959"/>
                </a:solidFill>
              </a:rPr>
              <a:t>Every time one of us changes companies, signs onto a new contract, is assigned a new customer, we need to learn their way of working or they need to learn our way of working</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Staff safety - Mutual aid is very difficult</a:t>
            </a:r>
            <a:endParaRPr sz="1800">
              <a:solidFill>
                <a:srgbClr val="595959"/>
              </a:solidFill>
            </a:endParaRPr>
          </a:p>
          <a:p>
            <a:pPr indent="0" lvl="0" marL="0" rtl="0" algn="l">
              <a:lnSpc>
                <a:spcPct val="115000"/>
              </a:lnSpc>
              <a:spcBef>
                <a:spcPts val="1200"/>
              </a:spcBef>
              <a:spcAft>
                <a:spcPts val="0"/>
              </a:spcAft>
              <a:buNone/>
            </a:pPr>
            <a:r>
              <a:rPr b="1" lang="en" sz="1800">
                <a:solidFill>
                  <a:srgbClr val="595959"/>
                </a:solidFill>
              </a:rPr>
              <a:t>There must be a better way!</a:t>
            </a:r>
            <a:endParaRPr b="1" sz="1800">
              <a:solidFill>
                <a:srgbClr val="595959"/>
              </a:solidFill>
            </a:endParaRPr>
          </a:p>
          <a:p>
            <a:pPr indent="0" lvl="0" marL="0" rtl="0" algn="l">
              <a:lnSpc>
                <a:spcPct val="115000"/>
              </a:lnSpc>
              <a:spcBef>
                <a:spcPts val="1200"/>
              </a:spcBef>
              <a:spcAft>
                <a:spcPts val="0"/>
              </a:spcAft>
              <a:buNone/>
            </a:pPr>
            <a:r>
              <a:t/>
            </a:r>
            <a:endParaRPr b="1" sz="1800">
              <a:solidFill>
                <a:srgbClr val="595959"/>
              </a:solidFill>
            </a:endParaRPr>
          </a:p>
          <a:p>
            <a:pPr indent="0" lvl="0" marL="0" rtl="0" algn="l">
              <a:lnSpc>
                <a:spcPct val="115000"/>
              </a:lnSpc>
              <a:spcBef>
                <a:spcPts val="1200"/>
              </a:spcBef>
              <a:spcAft>
                <a:spcPts val="0"/>
              </a:spcAft>
              <a:buNone/>
            </a:pPr>
            <a:r>
              <a:t/>
            </a:r>
            <a:endParaRPr b="1" sz="18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sz="1400">
                <a:solidFill>
                  <a:srgbClr val="595959"/>
                </a:solidFill>
              </a:rPr>
              <a:t>There is no cross talk between organizations and how they built their incident response systems:</a:t>
            </a:r>
            <a:endParaRPr sz="1400">
              <a:solidFill>
                <a:srgbClr val="595959"/>
              </a:solidFill>
            </a:endParaRPr>
          </a:p>
          <a:p>
            <a:pPr indent="-317500" lvl="0" marL="457200" rtl="0" algn="l">
              <a:lnSpc>
                <a:spcPct val="115000"/>
              </a:lnSpc>
              <a:spcBef>
                <a:spcPts val="1200"/>
              </a:spcBef>
              <a:spcAft>
                <a:spcPts val="0"/>
              </a:spcAft>
              <a:buClr>
                <a:srgbClr val="595959"/>
              </a:buClr>
              <a:buSzPts val="1400"/>
              <a:buChar char="-"/>
            </a:pPr>
            <a:r>
              <a:rPr lang="en" sz="1400">
                <a:solidFill>
                  <a:srgbClr val="595959"/>
                </a:solidFill>
              </a:rPr>
              <a:t>Time must be dedicated to administrative overhead - individual staff member and their team members technical staff</a:t>
            </a:r>
            <a:endParaRPr sz="14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sz="1400">
                <a:solidFill>
                  <a:srgbClr val="595959"/>
                </a:solidFill>
              </a:rPr>
              <a:t>We’re stuck with the people we have during an incident.</a:t>
            </a:r>
            <a:endParaRPr sz="1400">
              <a:solidFill>
                <a:srgbClr val="595959"/>
              </a:solidFill>
            </a:endParaRPr>
          </a:p>
          <a:p>
            <a:pPr indent="-317500" lvl="0" marL="457200" rtl="0" algn="l">
              <a:lnSpc>
                <a:spcPct val="115000"/>
              </a:lnSpc>
              <a:spcBef>
                <a:spcPts val="1200"/>
              </a:spcBef>
              <a:spcAft>
                <a:spcPts val="0"/>
              </a:spcAft>
              <a:buClr>
                <a:srgbClr val="595959"/>
              </a:buClr>
              <a:buSzPts val="1400"/>
              <a:buChar char="-"/>
            </a:pPr>
            <a:r>
              <a:rPr lang="en" sz="1400">
                <a:solidFill>
                  <a:srgbClr val="595959"/>
                </a:solidFill>
              </a:rPr>
              <a:t>Incident responders do not have the flexibility to move between agencies or organizations without administrative process training.</a:t>
            </a:r>
            <a:endParaRPr sz="1400">
              <a:solidFill>
                <a:srgbClr val="595959"/>
              </a:solidFill>
            </a:endParaRPr>
          </a:p>
          <a:p>
            <a:pPr indent="-317500" lvl="0" marL="457200" rtl="0" algn="l">
              <a:lnSpc>
                <a:spcPct val="115000"/>
              </a:lnSpc>
              <a:spcBef>
                <a:spcPts val="0"/>
              </a:spcBef>
              <a:spcAft>
                <a:spcPts val="0"/>
              </a:spcAft>
              <a:buClr>
                <a:srgbClr val="595959"/>
              </a:buClr>
              <a:buSzPts val="1400"/>
              <a:buChar char="-"/>
            </a:pPr>
            <a:r>
              <a:rPr lang="en" sz="1400">
                <a:solidFill>
                  <a:srgbClr val="595959"/>
                </a:solidFill>
              </a:rPr>
              <a:t>There’s no standard for organizing people.There is no mutual aid.</a:t>
            </a:r>
            <a:endParaRPr sz="1400">
              <a:solidFill>
                <a:srgbClr val="595959"/>
              </a:solidFill>
            </a:endParaRPr>
          </a:p>
          <a:p>
            <a:pPr indent="-317500" lvl="0" marL="457200" rtl="0" algn="l">
              <a:lnSpc>
                <a:spcPct val="115000"/>
              </a:lnSpc>
              <a:spcBef>
                <a:spcPts val="0"/>
              </a:spcBef>
              <a:spcAft>
                <a:spcPts val="0"/>
              </a:spcAft>
              <a:buClr>
                <a:srgbClr val="595959"/>
              </a:buClr>
              <a:buSzPts val="1400"/>
              <a:buChar char="-"/>
            </a:pPr>
            <a:r>
              <a:rPr lang="en" sz="1400">
                <a:solidFill>
                  <a:srgbClr val="595959"/>
                </a:solidFill>
              </a:rPr>
              <a:t>Resources are finite and limited to individual responding organizations</a:t>
            </a:r>
            <a:endParaRPr sz="1400">
              <a:solidFill>
                <a:srgbClr val="595959"/>
              </a:solidFill>
            </a:endParaRPr>
          </a:p>
          <a:p>
            <a:pPr indent="0" lvl="0" marL="0" rtl="0" algn="l">
              <a:lnSpc>
                <a:spcPct val="115000"/>
              </a:lnSpc>
              <a:spcBef>
                <a:spcPts val="1200"/>
              </a:spcBef>
              <a:spcAft>
                <a:spcPts val="1200"/>
              </a:spcAft>
              <a:buNone/>
            </a:pPr>
            <a:r>
              <a:t/>
            </a:r>
            <a:endParaRPr b="1" sz="1800">
              <a:solidFill>
                <a:srgbClr val="595959"/>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73b99cd1b7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73b99cd1b7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Blake:</a:t>
            </a:r>
            <a:endParaRPr/>
          </a:p>
          <a:p>
            <a:pPr indent="0" lvl="0" marL="0" rtl="0" algn="l">
              <a:spcBef>
                <a:spcPts val="0"/>
              </a:spcBef>
              <a:spcAft>
                <a:spcPts val="0"/>
              </a:spcAft>
              <a:buNone/>
            </a:pPr>
            <a:r>
              <a:rPr lang="en"/>
              <a:t>There is a better way, This discussion will focus on strategic and operations rather than tactical response plans like Incident Response and Vulnerability Management. The reason we do this is to address the staff safety problem and </a:t>
            </a:r>
            <a:r>
              <a:rPr lang="en"/>
              <a:t>constant</a:t>
            </a:r>
            <a:r>
              <a:rPr lang="en"/>
              <a:t> relearning of new processes with different organizations.</a:t>
            </a:r>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Lato"/>
                <a:ea typeface="Lato"/>
                <a:cs typeface="Lato"/>
                <a:sym typeface="Lato"/>
              </a:rPr>
              <a:t>We are describing a system that organizes people to respond to disasters</a:t>
            </a:r>
            <a:endParaRPr sz="1800">
              <a:solidFill>
                <a:schemeClr val="dk1"/>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 sz="1800">
                <a:solidFill>
                  <a:schemeClr val="dk1"/>
                </a:solidFill>
                <a:latin typeface="Lato"/>
                <a:ea typeface="Lato"/>
                <a:cs typeface="Lato"/>
                <a:sym typeface="Lato"/>
              </a:rPr>
              <a:t>It’s used by all incident responders (except IT) in the United States</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Scott: Hey it sounds like you’re just creating a new standard. </a:t>
            </a:r>
            <a:r>
              <a:rPr lang="en" sz="2400">
                <a:solidFill>
                  <a:schemeClr val="dk1"/>
                </a:solidFill>
                <a:latin typeface="Montserrat"/>
                <a:ea typeface="Montserrat"/>
                <a:cs typeface="Montserrat"/>
                <a:sym typeface="Montserrat"/>
              </a:rPr>
              <a:t>Isn’t there an XKCD comic about creating yet another standard?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6b1ee8a14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6b1ee8a14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Blake: No! This is </a:t>
            </a:r>
            <a:r>
              <a:rPr i="1" lang="en"/>
              <a:t>the</a:t>
            </a:r>
            <a:r>
              <a:rPr lang="en"/>
              <a:t> standard already in use in every industry in the United States and beyond. </a:t>
            </a:r>
            <a:endParaRPr/>
          </a:p>
          <a:p>
            <a:pPr indent="0" lvl="0" marL="0" rtl="0" algn="l">
              <a:spcBef>
                <a:spcPts val="0"/>
              </a:spcBef>
              <a:spcAft>
                <a:spcPts val="0"/>
              </a:spcAft>
              <a:buNone/>
            </a:pPr>
            <a:r>
              <a:rPr lang="en"/>
              <a:t>Yes, but this isn’t applicable here. NIMS is a standard which everyone else ALREADY uses. </a:t>
            </a:r>
            <a:endParaRPr/>
          </a:p>
          <a:p>
            <a:pPr indent="0" lvl="0" marL="0" rtl="0" algn="l">
              <a:spcBef>
                <a:spcPts val="0"/>
              </a:spcBef>
              <a:spcAft>
                <a:spcPts val="0"/>
              </a:spcAft>
              <a:buNone/>
            </a:pPr>
            <a:r>
              <a:rPr lang="en"/>
              <a:t>No, this is the standard, we need to stop making others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This is an existing standard used everywhere</a:t>
            </a:r>
            <a:endParaRPr/>
          </a:p>
          <a:p>
            <a:pPr indent="-298450" lvl="0" marL="457200" rtl="0" algn="l">
              <a:spcBef>
                <a:spcPts val="0"/>
              </a:spcBef>
              <a:spcAft>
                <a:spcPts val="0"/>
              </a:spcAft>
              <a:buSzPts val="1100"/>
              <a:buAutoNum type="arabicPeriod"/>
            </a:pPr>
            <a:r>
              <a:rPr lang="en"/>
              <a:t>We’re not </a:t>
            </a:r>
            <a:r>
              <a:rPr lang="en"/>
              <a:t>building</a:t>
            </a:r>
            <a:r>
              <a:rPr lang="en"/>
              <a:t> a new standard</a:t>
            </a:r>
            <a:endParaRPr/>
          </a:p>
          <a:p>
            <a:pPr indent="-298450" lvl="0" marL="457200" rtl="0" algn="l">
              <a:spcBef>
                <a:spcPts val="0"/>
              </a:spcBef>
              <a:spcAft>
                <a:spcPts val="0"/>
              </a:spcAft>
              <a:buSzPts val="1100"/>
              <a:buAutoNum type="arabicPeriod"/>
            </a:pPr>
            <a:r>
              <a:rPr lang="en"/>
              <a:t>We’re simplifying the existing one for IT and Cybersecurity play well with others</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6782d8a9c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6782d8a9c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595959"/>
                </a:solidFill>
              </a:rPr>
              <a:t>Blake</a:t>
            </a:r>
            <a:endParaRPr sz="1800">
              <a:solidFill>
                <a:srgbClr val="595959"/>
              </a:solidFill>
            </a:endParaRPr>
          </a:p>
          <a:p>
            <a:pPr indent="-342900" lvl="0" marL="457200" rtl="0" algn="l">
              <a:lnSpc>
                <a:spcPct val="115000"/>
              </a:lnSpc>
              <a:spcBef>
                <a:spcPts val="1200"/>
              </a:spcBef>
              <a:spcAft>
                <a:spcPts val="0"/>
              </a:spcAft>
              <a:buClr>
                <a:srgbClr val="595959"/>
              </a:buClr>
              <a:buSzPts val="1800"/>
              <a:buChar char="-"/>
            </a:pPr>
            <a:r>
              <a:rPr lang="en" sz="1800">
                <a:solidFill>
                  <a:srgbClr val="595959"/>
                </a:solidFill>
              </a:rPr>
              <a:t>What is it? Who uses this?</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A firefighter, police officer, nurse or doctor from New York City can travel to any other department in the entire country and use the same language, organizational structures, methods and means.</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IT needs to be able to make the same move</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Standardization</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Flexibility</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Unity of Effort</a:t>
            </a:r>
            <a:endParaRPr sz="1800">
              <a:solidFill>
                <a:srgbClr val="595959"/>
              </a:solidFill>
            </a:endParaRPr>
          </a:p>
          <a:p>
            <a:pPr indent="-311150" lvl="0" marL="457200" rtl="0" algn="l">
              <a:lnSpc>
                <a:spcPct val="115000"/>
              </a:lnSpc>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Resource Management</a:t>
            </a:r>
            <a:endParaRPr sz="1300">
              <a:solidFill>
                <a:schemeClr val="dk1"/>
              </a:solidFill>
              <a:latin typeface="Lato"/>
              <a:ea typeface="Lato"/>
              <a:cs typeface="Lato"/>
              <a:sym typeface="Lato"/>
            </a:endParaRPr>
          </a:p>
          <a:p>
            <a:pPr indent="-311150" lvl="0" marL="457200" rtl="0" algn="l">
              <a:lnSpc>
                <a:spcPct val="115000"/>
              </a:lnSpc>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Command &amp; Coordination</a:t>
            </a:r>
            <a:endParaRPr sz="1300">
              <a:solidFill>
                <a:schemeClr val="dk1"/>
              </a:solidFill>
              <a:latin typeface="Lato"/>
              <a:ea typeface="Lato"/>
              <a:cs typeface="Lato"/>
              <a:sym typeface="Lato"/>
            </a:endParaRPr>
          </a:p>
          <a:p>
            <a:pPr indent="-298450" lvl="1" marL="914400" rtl="0" algn="l">
              <a:lnSpc>
                <a:spcPct val="115000"/>
              </a:lnSpc>
              <a:spcBef>
                <a:spcPts val="0"/>
              </a:spcBef>
              <a:spcAft>
                <a:spcPts val="0"/>
              </a:spcAft>
              <a:buClr>
                <a:schemeClr val="dk1"/>
              </a:buClr>
              <a:buSzPts val="1100"/>
              <a:buFont typeface="Lato"/>
              <a:buChar char="-"/>
            </a:pPr>
            <a:r>
              <a:rPr lang="en">
                <a:solidFill>
                  <a:schemeClr val="dk1"/>
                </a:solidFill>
                <a:latin typeface="Lato"/>
                <a:ea typeface="Lato"/>
                <a:cs typeface="Lato"/>
                <a:sym typeface="Lato"/>
              </a:rPr>
              <a:t>Incident Command System</a:t>
            </a:r>
            <a:endParaRPr>
              <a:solidFill>
                <a:schemeClr val="dk1"/>
              </a:solidFill>
              <a:latin typeface="Lato"/>
              <a:ea typeface="Lato"/>
              <a:cs typeface="Lato"/>
              <a:sym typeface="Lato"/>
            </a:endParaRPr>
          </a:p>
          <a:p>
            <a:pPr indent="-311150" lvl="0" marL="457200" rtl="0" algn="l">
              <a:lnSpc>
                <a:spcPct val="115000"/>
              </a:lnSpc>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Communications &amp; Information Management</a:t>
            </a:r>
            <a:endParaRPr sz="1300">
              <a:solidFill>
                <a:schemeClr val="dk1"/>
              </a:solidFill>
              <a:latin typeface="Lato"/>
              <a:ea typeface="Lato"/>
              <a:cs typeface="Lato"/>
              <a:sym typeface="Lato"/>
            </a:endParaRPr>
          </a:p>
          <a:p>
            <a:pPr indent="0" lvl="0" marL="0" rtl="0" algn="l">
              <a:lnSpc>
                <a:spcPct val="115000"/>
              </a:lnSpc>
              <a:spcBef>
                <a:spcPts val="1200"/>
              </a:spcBef>
              <a:spcAft>
                <a:spcPts val="1200"/>
              </a:spcAft>
              <a:buNone/>
            </a:pPr>
            <a:r>
              <a:t/>
            </a:r>
            <a:endParaRPr sz="1800">
              <a:solidFill>
                <a:srgbClr val="595959"/>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73b99cd1b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73b99cd1b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Blake</a:t>
            </a:r>
            <a:endParaRPr/>
          </a:p>
          <a:p>
            <a:pPr indent="0" lvl="0" marL="0" rtl="0" algn="l">
              <a:spcBef>
                <a:spcPts val="0"/>
              </a:spcBef>
              <a:spcAft>
                <a:spcPts val="0"/>
              </a:spcAft>
              <a:buNone/>
            </a:pPr>
            <a:r>
              <a:rPr lang="en"/>
              <a:t>This slide is th e14 characteristics of nims</a:t>
            </a:r>
            <a:endParaRPr/>
          </a:p>
          <a:p>
            <a:pPr indent="0" lvl="0" marL="0" rtl="0" algn="l">
              <a:spcBef>
                <a:spcPts val="0"/>
              </a:spcBef>
              <a:spcAft>
                <a:spcPts val="0"/>
              </a:spcAft>
              <a:buNone/>
            </a:pPr>
            <a:r>
              <a:rPr lang="en"/>
              <a:t>“You are here”</a:t>
            </a:r>
            <a:endParaRPr/>
          </a:p>
          <a:p>
            <a:pPr indent="0" lvl="0" marL="0" rtl="0" algn="l">
              <a:spcBef>
                <a:spcPts val="0"/>
              </a:spcBef>
              <a:spcAft>
                <a:spcPts val="0"/>
              </a:spcAft>
              <a:buNone/>
            </a:pPr>
            <a:r>
              <a:rPr lang="en"/>
              <a:t>We’re only covering a limited set of information, there’s a deep system here but we’re only discussing three elements today: </a:t>
            </a:r>
            <a:endParaRPr/>
          </a:p>
          <a:p>
            <a:pPr indent="-298450" lvl="0" marL="457200" rtl="0" algn="l">
              <a:spcBef>
                <a:spcPts val="0"/>
              </a:spcBef>
              <a:spcAft>
                <a:spcPts val="0"/>
              </a:spcAft>
              <a:buSzPts val="1100"/>
              <a:buChar char="-"/>
            </a:pPr>
            <a:r>
              <a:rPr lang="en"/>
              <a:t>Manageable Span of Control</a:t>
            </a:r>
            <a:endParaRPr/>
          </a:p>
          <a:p>
            <a:pPr indent="-298450" lvl="0" marL="457200" rtl="0" algn="l">
              <a:spcBef>
                <a:spcPts val="0"/>
              </a:spcBef>
              <a:spcAft>
                <a:spcPts val="0"/>
              </a:spcAft>
              <a:buSzPts val="1100"/>
              <a:buChar char="-"/>
            </a:pPr>
            <a:r>
              <a:rPr lang="en"/>
              <a:t>Chain of Command and Unity of Command</a:t>
            </a:r>
            <a:endParaRPr/>
          </a:p>
          <a:p>
            <a:pPr indent="-298450" lvl="0" marL="457200" rtl="0" algn="l">
              <a:spcBef>
                <a:spcPts val="0"/>
              </a:spcBef>
              <a:spcAft>
                <a:spcPts val="0"/>
              </a:spcAft>
              <a:buSzPts val="1100"/>
              <a:buChar char="-"/>
            </a:pPr>
            <a:r>
              <a:rPr lang="en"/>
              <a:t>Modular Organization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jpg"/><Relationship Id="rId4" Type="http://schemas.openxmlformats.org/officeDocument/2006/relationships/hyperlink" Target="https://unsplash.com/@fakurian?utm_content=creditCopyText&amp;utm_medium=referral&amp;utm_source=unsplash" TargetMode="External"/><Relationship Id="rId11" Type="http://schemas.openxmlformats.org/officeDocument/2006/relationships/hyperlink" Target="https://unsplash.com/photos/a-set-of-wooden-steps-going-up-a-hill-FyLS_nQF5Eg?utm_content=creditCopyText&amp;utm_medium=referral&amp;utm_source=unsplash" TargetMode="External"/><Relationship Id="rId10" Type="http://schemas.openxmlformats.org/officeDocument/2006/relationships/hyperlink" Target="https://unsplash.com/@jobsavelsberg?utm_content=creditCopyText&amp;utm_medium=referral&amp;utm_source=unsplash" TargetMode="External"/><Relationship Id="rId12" Type="http://schemas.openxmlformats.org/officeDocument/2006/relationships/hyperlink" Target="https://unsplash.com/photos/a-set-of-wooden-steps-going-up-a-hill-FyLS_nQF5Eg?utm_content=creditCopyText&amp;utm_medium=referral&amp;utm_source=unsplash" TargetMode="External"/><Relationship Id="rId9" Type="http://schemas.openxmlformats.org/officeDocument/2006/relationships/hyperlink" Target="https://unsplash.com/@jobsavelsberg?utm_content=creditCopyText&amp;utm_medium=referral&amp;utm_source=unsplash" TargetMode="External"/><Relationship Id="rId5" Type="http://schemas.openxmlformats.org/officeDocument/2006/relationships/hyperlink" Target="https://unsplash.com/@fakurian?utm_content=creditCopyText&amp;utm_medium=referral&amp;utm_source=unsplash" TargetMode="External"/><Relationship Id="rId6" Type="http://schemas.openxmlformats.org/officeDocument/2006/relationships/hyperlink" Target="https://unsplash.com/photos/blue-and-green-peacock-feather-58Z17lnVS4U?utm_content=creditCopyText&amp;utm_medium=referral&amp;utm_source=unsplash" TargetMode="External"/><Relationship Id="rId7" Type="http://schemas.openxmlformats.org/officeDocument/2006/relationships/hyperlink" Target="https://unsplash.com/photos/blue-and-green-peacock-feather-58Z17lnVS4U?utm_content=creditCopyText&amp;utm_medium=referral&amp;utm_source=unsplash" TargetMode="External"/><Relationship Id="rId8" Type="http://schemas.openxmlformats.org/officeDocument/2006/relationships/image" Target="../media/image2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hyperlink" Target="https://unsplash.com/@gustavo0351?utm_content=creditCopyText&amp;utm_medium=referral&amp;utm_source=unsplash" TargetMode="External"/><Relationship Id="rId5" Type="http://schemas.openxmlformats.org/officeDocument/2006/relationships/hyperlink" Target="https://unsplash.com/@gustavo0351?utm_content=creditCopyText&amp;utm_medium=referral&amp;utm_source=unsplash" TargetMode="External"/><Relationship Id="rId6" Type="http://schemas.openxmlformats.org/officeDocument/2006/relationships/hyperlink" Target="https://unsplash.com/photos/a-close-up-of-a-clock-on-a-pole-RwliW6b74Hw?utm_content=creditCopyText&amp;utm_medium=referral&amp;utm_source=unsplash" TargetMode="External"/><Relationship Id="rId7" Type="http://schemas.openxmlformats.org/officeDocument/2006/relationships/hyperlink" Target="https://unsplash.com/photos/a-close-up-of-a-clock-on-a-pole-RwliW6b74Hw?utm_content=creditCopyText&amp;utm_medium=referral&amp;utm_source=unsplash" TargetMode="External"/><Relationship Id="rId8"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unsplash.com/@nmelchorh?utm_content=creditCopyText&amp;utm_medium=referral&amp;utm_source=unsplash" TargetMode="External"/><Relationship Id="rId4" Type="http://schemas.openxmlformats.org/officeDocument/2006/relationships/hyperlink" Target="https://unsplash.com/@nmelchorh?utm_content=creditCopyText&amp;utm_medium=referral&amp;utm_source=unsplash" TargetMode="External"/><Relationship Id="rId5" Type="http://schemas.openxmlformats.org/officeDocument/2006/relationships/hyperlink" Target="https://unsplash.com/photos/doctors-doing-surgery-inside-emergency-room-43LwvC-eQPM?utm_content=creditCopyText&amp;utm_medium=referral&amp;utm_source=unsplash" TargetMode="External"/><Relationship Id="rId6" Type="http://schemas.openxmlformats.org/officeDocument/2006/relationships/hyperlink" Target="https://unsplash.com/photos/doctors-doing-surgery-inside-emergency-room-43LwvC-eQPM?utm_content=creditCopyText&amp;utm_medium=referral&amp;utm_source=unsplash" TargetMode="External"/><Relationship Id="rId7"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jpg"/><Relationship Id="rId4" Type="http://schemas.openxmlformats.org/officeDocument/2006/relationships/hyperlink" Target="https://unsplash.com/@ttepavac?utm_content=creditCopyText&amp;utm_medium=referral&amp;utm_source=unsplash" TargetMode="External"/><Relationship Id="rId5" Type="http://schemas.openxmlformats.org/officeDocument/2006/relationships/hyperlink" Target="https://unsplash.com/@ttepavac?utm_content=creditCopyText&amp;utm_medium=referral&amp;utm_source=unsplash" TargetMode="External"/><Relationship Id="rId6" Type="http://schemas.openxmlformats.org/officeDocument/2006/relationships/hyperlink" Target="https://unsplash.com/photos/a-piece-of-a-puzzle-with-a-missing-piece-cWMhxNmQVq0?utm_content=creditCopyText&amp;utm_medium=referral&amp;utm_source=unsplash" TargetMode="External"/><Relationship Id="rId7" Type="http://schemas.openxmlformats.org/officeDocument/2006/relationships/hyperlink" Target="https://unsplash.com/photos/a-piece-of-a-puzzle-with-a-missing-piece-cWMhxNmQVq0?utm_content=creditCopyText&amp;utm_medium=referral&amp;utm_source=unsplash"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jpg"/><Relationship Id="rId4" Type="http://schemas.openxmlformats.org/officeDocument/2006/relationships/hyperlink" Target="https://unsplash.com/@markuswinkler?utm_content=creditCopyText&amp;utm_medium=referral&amp;utm_source=unsplash" TargetMode="External"/><Relationship Id="rId5" Type="http://schemas.openxmlformats.org/officeDocument/2006/relationships/hyperlink" Target="https://unsplash.com/@markuswinkler?utm_content=creditCopyText&amp;utm_medium=referral&amp;utm_source=unsplash" TargetMode="External"/><Relationship Id="rId6" Type="http://schemas.openxmlformats.org/officeDocument/2006/relationships/hyperlink" Target="https://unsplash.com/photos/black-and-white-typewriter-on-white-table--fRAIQHKcc0?utm_content=creditCopyText&amp;utm_medium=referral&amp;utm_source=unsplash" TargetMode="External"/><Relationship Id="rId7" Type="http://schemas.openxmlformats.org/officeDocument/2006/relationships/hyperlink" Target="https://unsplash.com/photos/black-and-white-typewriter-on-white-table--fRAIQHKcc0?utm_content=creditCopyText&amp;utm_medium=referral&amp;utm_source=unsplash"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hyperlink" Target="https://unsplash.com/@gustavo0351?utm_content=creditCopyText&amp;utm_medium=referral&amp;utm_source=unsplash" TargetMode="External"/><Relationship Id="rId5" Type="http://schemas.openxmlformats.org/officeDocument/2006/relationships/hyperlink" Target="https://unsplash.com/@gustavo0351?utm_content=creditCopyText&amp;utm_medium=referral&amp;utm_source=unsplash" TargetMode="External"/><Relationship Id="rId6" Type="http://schemas.openxmlformats.org/officeDocument/2006/relationships/hyperlink" Target="https://unsplash.com/photos/a-close-up-of-a-clock-on-a-pole-RwliW6b74Hw?utm_content=creditCopyText&amp;utm_medium=referral&amp;utm_source=unsplash" TargetMode="External"/><Relationship Id="rId7" Type="http://schemas.openxmlformats.org/officeDocument/2006/relationships/hyperlink" Target="https://unsplash.com/photos/a-close-up-of-a-clock-on-a-pole-RwliW6b74Hw?utm_content=creditCopyText&amp;utm_medium=referral&amp;utm_source=unsplash" TargetMode="External"/><Relationship Id="rId8" Type="http://schemas.openxmlformats.org/officeDocument/2006/relationships/image" Target="../media/image2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jpg"/><Relationship Id="rId4" Type="http://schemas.openxmlformats.org/officeDocument/2006/relationships/hyperlink" Target="https://unsplash.com/@fantasyflip?utm_content=creditCopyText&amp;utm_medium=referral&amp;utm_source=unsplash" TargetMode="External"/><Relationship Id="rId5" Type="http://schemas.openxmlformats.org/officeDocument/2006/relationships/hyperlink" Target="https://unsplash.com/@fantasyflip?utm_content=creditCopyText&amp;utm_medium=referral&amp;utm_source=unsplash" TargetMode="External"/><Relationship Id="rId6" Type="http://schemas.openxmlformats.org/officeDocument/2006/relationships/hyperlink" Target="https://unsplash.com/photos/closeup-photo-of-turned-on-blue-and-white-laptop-computer-iIJrUoeRoCQ?utm_content=creditCopyText&amp;utm_medium=referral&amp;utm_source=unsplash" TargetMode="External"/><Relationship Id="rId7" Type="http://schemas.openxmlformats.org/officeDocument/2006/relationships/hyperlink" Target="https://unsplash.com/photos/closeup-photo-of-turned-on-blue-and-white-laptop-computer-iIJrUoeRoCQ?utm_content=creditCopyText&amp;utm_medium=referral&amp;utm_source=unsplash"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5.jpg"/><Relationship Id="rId4" Type="http://schemas.openxmlformats.org/officeDocument/2006/relationships/hyperlink" Target="https://unsplash.com/@olenichek?utm_content=creditCopyText&amp;utm_medium=referral&amp;utm_source=unsplash" TargetMode="External"/><Relationship Id="rId5" Type="http://schemas.openxmlformats.org/officeDocument/2006/relationships/hyperlink" Target="https://unsplash.com/@olenichek?utm_content=creditCopyText&amp;utm_medium=referral&amp;utm_source=unsplash" TargetMode="External"/><Relationship Id="rId6" Type="http://schemas.openxmlformats.org/officeDocument/2006/relationships/hyperlink" Target="https://unsplash.com/photos/a-close-up-of-a-puzzle-on-a-table-odZyBvmx-zo?utm_content=creditCopyText&amp;utm_medium=referral&amp;utm_source=unsplash" TargetMode="External"/><Relationship Id="rId7" Type="http://schemas.openxmlformats.org/officeDocument/2006/relationships/hyperlink" Target="https://unsplash.com/photos/a-close-up-of-a-puzzle-on-a-table-odZyBvmx-zo?utm_content=creditCopyText&amp;utm_medium=referral&amp;utm_source=unsplash"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mailto:blake@hnikar.com" TargetMode="External"/><Relationship Id="rId4" Type="http://schemas.openxmlformats.org/officeDocument/2006/relationships/hyperlink" Target="mailto:scott@codelinenetworks.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5.jpg"/><Relationship Id="rId4" Type="http://schemas.openxmlformats.org/officeDocument/2006/relationships/hyperlink" Target="https://unsplash.com/@omilaev?utm_content=creditCopyText&amp;utm_medium=referral&amp;utm_source=unsplash" TargetMode="External"/><Relationship Id="rId5" Type="http://schemas.openxmlformats.org/officeDocument/2006/relationships/hyperlink" Target="https://unsplash.com/@omilaev?utm_content=creditCopyText&amp;utm_medium=referral&amp;utm_source=unsplash" TargetMode="External"/><Relationship Id="rId6" Type="http://schemas.openxmlformats.org/officeDocument/2006/relationships/hyperlink" Target="https://unsplash.com/photos/a-group-of-blue-plastic-figures-sitting-in-an-office-LdJLgZ0rrvA?utm_content=creditCopyText&amp;utm_medium=referral&amp;utm_source=unsplash" TargetMode="External"/><Relationship Id="rId7" Type="http://schemas.openxmlformats.org/officeDocument/2006/relationships/hyperlink" Target="https://unsplash.com/photos/a-group-of-blue-plastic-figures-sitting-in-an-office-LdJLgZ0rrvA?utm_content=creditCopyText&amp;utm_medium=referral&amp;utm_source=unsplash"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3.jpg"/><Relationship Id="rId4" Type="http://schemas.openxmlformats.org/officeDocument/2006/relationships/hyperlink" Target="https://unsplash.com/@osirisguitar?utm_content=creditCopyText&amp;utm_medium=referral&amp;utm_source=unsplash" TargetMode="External"/><Relationship Id="rId5" Type="http://schemas.openxmlformats.org/officeDocument/2006/relationships/hyperlink" Target="https://unsplash.com/@osirisguitar?utm_content=creditCopyText&amp;utm_medium=referral&amp;utm_source=unsplash" TargetMode="External"/><Relationship Id="rId6" Type="http://schemas.openxmlformats.org/officeDocument/2006/relationships/hyperlink" Target="https://unsplash.com/photos/a-brick-wall-with-a-neon-sign-that-says-there-is-a-better-way-nhSSbwpKuJ0?utm_content=creditCopyText&amp;utm_medium=referral&amp;utm_source=unsplash" TargetMode="External"/><Relationship Id="rId7" Type="http://schemas.openxmlformats.org/officeDocument/2006/relationships/hyperlink" Target="https://unsplash.com/photos/a-brick-wall-with-a-neon-sign-that-says-there-is-a-better-way-nhSSbwpKuJ0?utm_content=creditCopyText&amp;utm_medium=referral&amp;utm_source=unsplash"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hyperlink" Target="https://xkcd.com/927/"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hyperlink" Target="https://training.fema.gov/is/coursematerials.aspx?code=IS-100.c"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Cyber Incident Command </a:t>
            </a:r>
            <a:r>
              <a:rPr lang="en"/>
              <a:t>System</a:t>
            </a:r>
            <a:endParaRPr/>
          </a:p>
        </p:txBody>
      </p:sp>
      <p:sp>
        <p:nvSpPr>
          <p:cNvPr id="135" name="Google Shape;135;p13"/>
          <p:cNvSpPr txBox="1"/>
          <p:nvPr>
            <p:ph idx="1" type="subTitle"/>
          </p:nvPr>
        </p:nvSpPr>
        <p:spPr>
          <a:xfrm>
            <a:off x="4310550" y="3211925"/>
            <a:ext cx="3470700" cy="939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900"/>
              <a:t>A People Orchestration Layer</a:t>
            </a:r>
            <a:endParaRPr sz="1900"/>
          </a:p>
        </p:txBody>
      </p:sp>
      <p:pic>
        <p:nvPicPr>
          <p:cNvPr id="136" name="Google Shape;136;p13"/>
          <p:cNvPicPr preferRelativeResize="0"/>
          <p:nvPr/>
        </p:nvPicPr>
        <p:blipFill>
          <a:blip r:embed="rId3">
            <a:alphaModFix/>
          </a:blip>
          <a:stretch>
            <a:fillRect/>
          </a:stretch>
        </p:blipFill>
        <p:spPr>
          <a:xfrm>
            <a:off x="396250" y="2571750"/>
            <a:ext cx="2438400" cy="2438400"/>
          </a:xfrm>
          <a:prstGeom prst="rect">
            <a:avLst/>
          </a:prstGeom>
          <a:noFill/>
          <a:ln>
            <a:noFill/>
          </a:ln>
        </p:spPr>
      </p:pic>
      <p:sp>
        <p:nvSpPr>
          <p:cNvPr id="137" name="Google Shape;137;p1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https://github.com/Hnikar-az/bshq</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22" title="job-savelsberg-FyLS_nQF5Eg-unsplash.jpg"/>
          <p:cNvPicPr preferRelativeResize="0"/>
          <p:nvPr/>
        </p:nvPicPr>
        <p:blipFill rotWithShape="1">
          <a:blip r:embed="rId3">
            <a:alphaModFix amt="10000"/>
          </a:blip>
          <a:srcRect b="0" l="0" r="0" t="32605"/>
          <a:stretch/>
        </p:blipFill>
        <p:spPr>
          <a:xfrm>
            <a:off x="-49713" y="-3184453"/>
            <a:ext cx="9243425" cy="9346898"/>
          </a:xfrm>
          <a:prstGeom prst="rect">
            <a:avLst/>
          </a:prstGeom>
          <a:noFill/>
          <a:ln>
            <a:noFill/>
          </a:ln>
          <a:effectLst>
            <a:outerShdw blurRad="57150" rotWithShape="0" algn="bl" dir="5400000" dist="19050">
              <a:srgbClr val="000000">
                <a:alpha val="50000"/>
              </a:srgbClr>
            </a:outerShdw>
          </a:effectLst>
        </p:spPr>
      </p:pic>
      <p:sp>
        <p:nvSpPr>
          <p:cNvPr id="197" name="Google Shape;197;p22"/>
          <p:cNvSpPr txBox="1"/>
          <p:nvPr>
            <p:ph type="title"/>
          </p:nvPr>
        </p:nvSpPr>
        <p:spPr>
          <a:xfrm>
            <a:off x="311700" y="468700"/>
            <a:ext cx="8520600" cy="888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Cyber Incident Command System - CICS</a:t>
            </a:r>
            <a:endParaRPr/>
          </a:p>
          <a:p>
            <a:pPr indent="0" lvl="0" marL="0" rtl="0" algn="ctr">
              <a:spcBef>
                <a:spcPts val="0"/>
              </a:spcBef>
              <a:spcAft>
                <a:spcPts val="0"/>
              </a:spcAft>
              <a:buNone/>
            </a:pPr>
            <a:r>
              <a:rPr lang="en"/>
              <a:t> </a:t>
            </a:r>
            <a:r>
              <a:rPr lang="en" sz="2000"/>
              <a:t>A People Orchestration Layer</a:t>
            </a:r>
            <a:endParaRPr sz="2000"/>
          </a:p>
        </p:txBody>
      </p:sp>
      <p:sp>
        <p:nvSpPr>
          <p:cNvPr id="198" name="Google Shape;198;p22"/>
          <p:cNvSpPr txBox="1"/>
          <p:nvPr>
            <p:ph idx="1" type="body"/>
          </p:nvPr>
        </p:nvSpPr>
        <p:spPr>
          <a:xfrm>
            <a:off x="311700" y="1412100"/>
            <a:ext cx="4040100" cy="1641000"/>
          </a:xfrm>
          <a:prstGeom prst="rect">
            <a:avLst/>
          </a:prstGeom>
        </p:spPr>
        <p:txBody>
          <a:bodyPr anchorCtr="0" anchor="t" bIns="91425" lIns="91425" spcFirstLastPara="1" rIns="91425" wrap="square" tIns="91425">
            <a:noAutofit/>
          </a:bodyPr>
          <a:lstStyle/>
          <a:p>
            <a:pPr indent="-321310" lvl="0" marL="457200" rtl="0" algn="l">
              <a:lnSpc>
                <a:spcPct val="95000"/>
              </a:lnSpc>
              <a:spcBef>
                <a:spcPts val="0"/>
              </a:spcBef>
              <a:spcAft>
                <a:spcPts val="0"/>
              </a:spcAft>
              <a:buSzPts val="1460"/>
              <a:buChar char="-"/>
            </a:pPr>
            <a:r>
              <a:rPr lang="en" sz="1460"/>
              <a:t>A</a:t>
            </a:r>
            <a:r>
              <a:rPr lang="en" sz="1460"/>
              <a:t> lighter version of the National Incident Management System</a:t>
            </a:r>
            <a:endParaRPr sz="1460"/>
          </a:p>
          <a:p>
            <a:pPr indent="-321310" lvl="0" marL="457200" rtl="0" algn="l">
              <a:lnSpc>
                <a:spcPct val="95000"/>
              </a:lnSpc>
              <a:spcBef>
                <a:spcPts val="0"/>
              </a:spcBef>
              <a:spcAft>
                <a:spcPts val="0"/>
              </a:spcAft>
              <a:buSzPts val="1460"/>
              <a:buChar char="-"/>
            </a:pPr>
            <a:r>
              <a:rPr lang="en" sz="1460"/>
              <a:t>Simplified Command and Control Structure</a:t>
            </a:r>
            <a:endParaRPr sz="1460"/>
          </a:p>
          <a:p>
            <a:pPr indent="0" lvl="0" marL="0" rtl="0" algn="l">
              <a:lnSpc>
                <a:spcPct val="95000"/>
              </a:lnSpc>
              <a:spcBef>
                <a:spcPts val="1200"/>
              </a:spcBef>
              <a:spcAft>
                <a:spcPts val="0"/>
              </a:spcAft>
              <a:buSzPts val="770"/>
              <a:buNone/>
            </a:pPr>
            <a:r>
              <a:rPr lang="en" sz="1460"/>
              <a:t>New Role:</a:t>
            </a:r>
            <a:endParaRPr sz="1460"/>
          </a:p>
          <a:p>
            <a:pPr indent="-321310" lvl="0" marL="457200" rtl="0" algn="l">
              <a:lnSpc>
                <a:spcPct val="95000"/>
              </a:lnSpc>
              <a:spcBef>
                <a:spcPts val="1200"/>
              </a:spcBef>
              <a:spcAft>
                <a:spcPts val="0"/>
              </a:spcAft>
              <a:buSzPts val="1460"/>
              <a:buChar char="-"/>
            </a:pPr>
            <a:r>
              <a:rPr lang="en" sz="1460"/>
              <a:t>Mental Health Officer Replaces or Augments Safety officer</a:t>
            </a:r>
            <a:endParaRPr sz="1460"/>
          </a:p>
        </p:txBody>
      </p:sp>
      <p:sp>
        <p:nvSpPr>
          <p:cNvPr id="199" name="Google Shape;199;p22"/>
          <p:cNvSpPr txBox="1"/>
          <p:nvPr/>
        </p:nvSpPr>
        <p:spPr>
          <a:xfrm>
            <a:off x="0" y="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FFFF"/>
                </a:solidFill>
              </a:rPr>
              <a:t>Photo by</a:t>
            </a:r>
            <a:r>
              <a:rPr lang="en" sz="1100">
                <a:solidFill>
                  <a:srgbClr val="FFFFFF"/>
                </a:solidFill>
                <a:uFill>
                  <a:noFill/>
                </a:uFill>
                <a:hlinkClick r:id="rId4">
                  <a:extLst>
                    <a:ext uri="{A12FA001-AC4F-418D-AE19-62706E023703}">
                      <ahyp:hlinkClr val="tx"/>
                    </a:ext>
                  </a:extLst>
                </a:hlinkClick>
              </a:rPr>
              <a:t> </a:t>
            </a:r>
            <a:r>
              <a:rPr lang="en" sz="1100" u="sng">
                <a:solidFill>
                  <a:srgbClr val="FFFFFF"/>
                </a:solidFill>
                <a:hlinkClick r:id="rId5">
                  <a:extLst>
                    <a:ext uri="{A12FA001-AC4F-418D-AE19-62706E023703}">
                      <ahyp:hlinkClr val="tx"/>
                    </a:ext>
                  </a:extLst>
                </a:hlinkClick>
              </a:rPr>
              <a:t>Milad Fakurian</a:t>
            </a:r>
            <a:r>
              <a:rPr lang="en" sz="1100">
                <a:solidFill>
                  <a:srgbClr val="FFFFFF"/>
                </a:solidFill>
              </a:rPr>
              <a:t> on</a:t>
            </a:r>
            <a:r>
              <a:rPr lang="en" sz="1100">
                <a:solidFill>
                  <a:srgbClr val="FFFFFF"/>
                </a:solidFill>
                <a:uFill>
                  <a:noFill/>
                </a:uFill>
                <a:hlinkClick r:id="rId6">
                  <a:extLst>
                    <a:ext uri="{A12FA001-AC4F-418D-AE19-62706E023703}">
                      <ahyp:hlinkClr val="tx"/>
                    </a:ext>
                  </a:extLst>
                </a:hlinkClick>
              </a:rPr>
              <a:t> </a:t>
            </a:r>
            <a:r>
              <a:rPr lang="en" sz="1100" u="sng">
                <a:solidFill>
                  <a:srgbClr val="FFFFFF"/>
                </a:solidFill>
                <a:hlinkClick r:id="rId7">
                  <a:extLst>
                    <a:ext uri="{A12FA001-AC4F-418D-AE19-62706E023703}">
                      <ahyp:hlinkClr val="tx"/>
                    </a:ext>
                  </a:extLst>
                </a:hlinkClick>
              </a:rPr>
              <a:t>Unsplash</a:t>
            </a:r>
            <a:endParaRPr>
              <a:solidFill>
                <a:srgbClr val="FFFFFF"/>
              </a:solidFill>
            </a:endParaRPr>
          </a:p>
        </p:txBody>
      </p:sp>
      <p:pic>
        <p:nvPicPr>
          <p:cNvPr id="200" name="Google Shape;200;p22" title="milad-fakurian-58Z17lnVS4U-unsplash.jpg"/>
          <p:cNvPicPr preferRelativeResize="0"/>
          <p:nvPr/>
        </p:nvPicPr>
        <p:blipFill rotWithShape="1">
          <a:blip r:embed="rId8">
            <a:alphaModFix/>
          </a:blip>
          <a:srcRect b="30619" l="33053" r="33538" t="36140"/>
          <a:stretch/>
        </p:blipFill>
        <p:spPr>
          <a:xfrm>
            <a:off x="5221300" y="1615500"/>
            <a:ext cx="3039252" cy="2297477"/>
          </a:xfrm>
          <a:prstGeom prst="rect">
            <a:avLst/>
          </a:prstGeom>
          <a:noFill/>
          <a:ln>
            <a:noFill/>
          </a:ln>
          <a:effectLst>
            <a:outerShdw blurRad="671513" rotWithShape="0" algn="bl" dir="5400000" dist="123825">
              <a:srgbClr val="6878DC">
                <a:alpha val="57000"/>
              </a:srgbClr>
            </a:outerShdw>
          </a:effectLst>
        </p:spPr>
      </p:pic>
      <p:sp>
        <p:nvSpPr>
          <p:cNvPr id="201" name="Google Shape;201;p22"/>
          <p:cNvSpPr txBox="1"/>
          <p:nvPr/>
        </p:nvSpPr>
        <p:spPr>
          <a:xfrm>
            <a:off x="2448750" y="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rPr>
              <a:t>Photo by</a:t>
            </a:r>
            <a:r>
              <a:rPr lang="en" sz="1100">
                <a:solidFill>
                  <a:schemeClr val="lt1"/>
                </a:solidFill>
                <a:uFill>
                  <a:noFill/>
                </a:uFill>
                <a:hlinkClick r:id="rId9">
                  <a:extLst>
                    <a:ext uri="{A12FA001-AC4F-418D-AE19-62706E023703}">
                      <ahyp:hlinkClr val="tx"/>
                    </a:ext>
                  </a:extLst>
                </a:hlinkClick>
              </a:rPr>
              <a:t> </a:t>
            </a:r>
            <a:r>
              <a:rPr lang="en" sz="1100" u="sng">
                <a:solidFill>
                  <a:schemeClr val="lt1"/>
                </a:solidFill>
                <a:hlinkClick r:id="rId10">
                  <a:extLst>
                    <a:ext uri="{A12FA001-AC4F-418D-AE19-62706E023703}">
                      <ahyp:hlinkClr val="tx"/>
                    </a:ext>
                  </a:extLst>
                </a:hlinkClick>
              </a:rPr>
              <a:t>Job Savelsberg</a:t>
            </a:r>
            <a:r>
              <a:rPr lang="en" sz="1100">
                <a:solidFill>
                  <a:schemeClr val="lt1"/>
                </a:solidFill>
              </a:rPr>
              <a:t> on</a:t>
            </a:r>
            <a:r>
              <a:rPr lang="en" sz="1100">
                <a:solidFill>
                  <a:schemeClr val="lt1"/>
                </a:solidFill>
                <a:uFill>
                  <a:noFill/>
                </a:uFill>
                <a:hlinkClick r:id="rId11">
                  <a:extLst>
                    <a:ext uri="{A12FA001-AC4F-418D-AE19-62706E023703}">
                      <ahyp:hlinkClr val="tx"/>
                    </a:ext>
                  </a:extLst>
                </a:hlinkClick>
              </a:rPr>
              <a:t> </a:t>
            </a:r>
            <a:r>
              <a:rPr lang="en" sz="1100" u="sng">
                <a:solidFill>
                  <a:schemeClr val="lt1"/>
                </a:solidFill>
                <a:hlinkClick r:id="rId12">
                  <a:extLst>
                    <a:ext uri="{A12FA001-AC4F-418D-AE19-62706E023703}">
                      <ahyp:hlinkClr val="tx"/>
                    </a:ext>
                  </a:extLst>
                </a:hlinkClick>
              </a:rPr>
              <a:t>Unsplash</a:t>
            </a:r>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23"/>
          <p:cNvPicPr preferRelativeResize="0"/>
          <p:nvPr/>
        </p:nvPicPr>
        <p:blipFill>
          <a:blip r:embed="rId3">
            <a:alphaModFix/>
          </a:blip>
          <a:stretch>
            <a:fillRect/>
          </a:stretch>
        </p:blipFill>
        <p:spPr>
          <a:xfrm>
            <a:off x="543750" y="115763"/>
            <a:ext cx="8420526" cy="4911975"/>
          </a:xfrm>
          <a:prstGeom prst="rect">
            <a:avLst/>
          </a:prstGeom>
          <a:noFill/>
          <a:ln>
            <a:noFill/>
          </a:ln>
        </p:spPr>
      </p:pic>
      <p:sp>
        <p:nvSpPr>
          <p:cNvPr id="207" name="Google Shape;207;p23"/>
          <p:cNvSpPr txBox="1"/>
          <p:nvPr>
            <p:ph type="title"/>
          </p:nvPr>
        </p:nvSpPr>
        <p:spPr>
          <a:xfrm>
            <a:off x="1073425" y="284488"/>
            <a:ext cx="27105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Modular Organization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4"/>
          <p:cNvSpPr txBox="1"/>
          <p:nvPr>
            <p:ph type="title"/>
          </p:nvPr>
        </p:nvSpPr>
        <p:spPr>
          <a:xfrm>
            <a:off x="3924000" y="393750"/>
            <a:ext cx="4412400" cy="61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Manageable</a:t>
            </a:r>
            <a:r>
              <a:rPr lang="en"/>
              <a:t> Span of Control</a:t>
            </a:r>
            <a:endParaRPr/>
          </a:p>
        </p:txBody>
      </p:sp>
      <p:pic>
        <p:nvPicPr>
          <p:cNvPr id="213" name="Google Shape;213;p24"/>
          <p:cNvPicPr preferRelativeResize="0"/>
          <p:nvPr/>
        </p:nvPicPr>
        <p:blipFill>
          <a:blip r:embed="rId3">
            <a:alphaModFix/>
          </a:blip>
          <a:stretch>
            <a:fillRect/>
          </a:stretch>
        </p:blipFill>
        <p:spPr>
          <a:xfrm>
            <a:off x="3573040" y="1460250"/>
            <a:ext cx="5418560" cy="3160827"/>
          </a:xfrm>
          <a:prstGeom prst="rect">
            <a:avLst/>
          </a:prstGeom>
          <a:noFill/>
          <a:ln>
            <a:noFill/>
          </a:ln>
        </p:spPr>
      </p:pic>
      <p:sp>
        <p:nvSpPr>
          <p:cNvPr id="214" name="Google Shape;214;p24"/>
          <p:cNvSpPr txBox="1"/>
          <p:nvPr/>
        </p:nvSpPr>
        <p:spPr>
          <a:xfrm>
            <a:off x="5991600" y="478950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rPr>
              <a:t>Photo by</a:t>
            </a:r>
            <a:r>
              <a:rPr lang="en" sz="1100">
                <a:solidFill>
                  <a:schemeClr val="lt1"/>
                </a:solidFill>
                <a:uFill>
                  <a:noFill/>
                </a:uFill>
                <a:hlinkClick r:id="rId4">
                  <a:extLst>
                    <a:ext uri="{A12FA001-AC4F-418D-AE19-62706E023703}">
                      <ahyp:hlinkClr val="tx"/>
                    </a:ext>
                  </a:extLst>
                </a:hlinkClick>
              </a:rPr>
              <a:t> </a:t>
            </a:r>
            <a:r>
              <a:rPr lang="en" sz="1100" u="sng">
                <a:solidFill>
                  <a:schemeClr val="lt1"/>
                </a:solidFill>
                <a:hlinkClick r:id="rId5">
                  <a:extLst>
                    <a:ext uri="{A12FA001-AC4F-418D-AE19-62706E023703}">
                      <ahyp:hlinkClr val="tx"/>
                    </a:ext>
                  </a:extLst>
                </a:hlinkClick>
              </a:rPr>
              <a:t>Gustavo Sánchez</a:t>
            </a:r>
            <a:r>
              <a:rPr lang="en" sz="1100">
                <a:solidFill>
                  <a:schemeClr val="lt1"/>
                </a:solidFill>
              </a:rPr>
              <a:t> on</a:t>
            </a:r>
            <a:r>
              <a:rPr lang="en" sz="1100">
                <a:solidFill>
                  <a:schemeClr val="lt1"/>
                </a:solidFill>
                <a:uFill>
                  <a:noFill/>
                </a:uFill>
                <a:hlinkClick r:id="rId6">
                  <a:extLst>
                    <a:ext uri="{A12FA001-AC4F-418D-AE19-62706E023703}">
                      <ahyp:hlinkClr val="tx"/>
                    </a:ext>
                  </a:extLst>
                </a:hlinkClick>
              </a:rPr>
              <a:t> </a:t>
            </a:r>
            <a:r>
              <a:rPr lang="en" sz="1100" u="sng">
                <a:solidFill>
                  <a:schemeClr val="lt1"/>
                </a:solidFill>
                <a:hlinkClick r:id="rId7">
                  <a:extLst>
                    <a:ext uri="{A12FA001-AC4F-418D-AE19-62706E023703}">
                      <ahyp:hlinkClr val="tx"/>
                    </a:ext>
                  </a:extLst>
                </a:hlinkClick>
              </a:rPr>
              <a:t>Unsplash</a:t>
            </a:r>
            <a:endParaRPr>
              <a:solidFill>
                <a:schemeClr val="lt1"/>
              </a:solidFill>
            </a:endParaRPr>
          </a:p>
        </p:txBody>
      </p:sp>
      <p:pic>
        <p:nvPicPr>
          <p:cNvPr id="215" name="Google Shape;215;p24" title="gustavo-sanchez-RwliW6b74Hw-unsplash.jpg"/>
          <p:cNvPicPr preferRelativeResize="0"/>
          <p:nvPr/>
        </p:nvPicPr>
        <p:blipFill>
          <a:blip r:embed="rId8">
            <a:alphaModFix/>
          </a:blip>
          <a:stretch>
            <a:fillRect/>
          </a:stretch>
        </p:blipFill>
        <p:spPr>
          <a:xfrm>
            <a:off x="0" y="0"/>
            <a:ext cx="3478999" cy="521974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5"/>
          <p:cNvSpPr txBox="1"/>
          <p:nvPr>
            <p:ph type="title"/>
          </p:nvPr>
        </p:nvSpPr>
        <p:spPr>
          <a:xfrm>
            <a:off x="214850" y="1657650"/>
            <a:ext cx="2712300" cy="2272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Story Time - A problem occurs</a:t>
            </a:r>
            <a:endParaRPr/>
          </a:p>
          <a:p>
            <a:pPr indent="0" lvl="0" marL="0" rtl="0" algn="l">
              <a:spcBef>
                <a:spcPts val="0"/>
              </a:spcBef>
              <a:spcAft>
                <a:spcPts val="0"/>
              </a:spcAft>
              <a:buNone/>
            </a:pPr>
            <a:r>
              <a:rPr lang="en" sz="1588"/>
              <a:t>So you see what had happen’d </a:t>
            </a:r>
            <a:r>
              <a:rPr lang="en" sz="1588"/>
              <a:t>was</a:t>
            </a:r>
            <a:endParaRPr sz="1588"/>
          </a:p>
        </p:txBody>
      </p:sp>
      <p:sp>
        <p:nvSpPr>
          <p:cNvPr id="221" name="Google Shape;221;p25"/>
          <p:cNvSpPr txBox="1"/>
          <p:nvPr/>
        </p:nvSpPr>
        <p:spPr>
          <a:xfrm>
            <a:off x="0" y="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rPr>
              <a:t>Photo by</a:t>
            </a:r>
            <a:r>
              <a:rPr lang="en" sz="1100">
                <a:solidFill>
                  <a:schemeClr val="lt1"/>
                </a:solidFill>
                <a:uFill>
                  <a:noFill/>
                </a:uFill>
                <a:hlinkClick r:id="rId3">
                  <a:extLst>
                    <a:ext uri="{A12FA001-AC4F-418D-AE19-62706E023703}">
                      <ahyp:hlinkClr val="tx"/>
                    </a:ext>
                  </a:extLst>
                </a:hlinkClick>
              </a:rPr>
              <a:t> </a:t>
            </a:r>
            <a:r>
              <a:rPr lang="en" sz="1100" u="sng">
                <a:solidFill>
                  <a:schemeClr val="lt1"/>
                </a:solidFill>
                <a:hlinkClick r:id="rId4">
                  <a:extLst>
                    <a:ext uri="{A12FA001-AC4F-418D-AE19-62706E023703}">
                      <ahyp:hlinkClr val="tx"/>
                    </a:ext>
                  </a:extLst>
                </a:hlinkClick>
              </a:rPr>
              <a:t>Natanael Melchor</a:t>
            </a:r>
            <a:r>
              <a:rPr lang="en" sz="1100">
                <a:solidFill>
                  <a:schemeClr val="lt1"/>
                </a:solidFill>
              </a:rPr>
              <a:t> on</a:t>
            </a:r>
            <a:r>
              <a:rPr lang="en" sz="1100">
                <a:solidFill>
                  <a:schemeClr val="lt1"/>
                </a:solidFill>
                <a:uFill>
                  <a:noFill/>
                </a:uFill>
                <a:hlinkClick r:id="rId5">
                  <a:extLst>
                    <a:ext uri="{A12FA001-AC4F-418D-AE19-62706E023703}">
                      <ahyp:hlinkClr val="tx"/>
                    </a:ext>
                  </a:extLst>
                </a:hlinkClick>
              </a:rPr>
              <a:t> </a:t>
            </a:r>
            <a:r>
              <a:rPr lang="en" sz="1100" u="sng">
                <a:solidFill>
                  <a:schemeClr val="lt1"/>
                </a:solidFill>
                <a:hlinkClick r:id="rId6">
                  <a:extLst>
                    <a:ext uri="{A12FA001-AC4F-418D-AE19-62706E023703}">
                      <ahyp:hlinkClr val="tx"/>
                    </a:ext>
                  </a:extLst>
                </a:hlinkClick>
              </a:rPr>
              <a:t>Unsplash</a:t>
            </a:r>
            <a:r>
              <a:rPr lang="en" sz="1100">
                <a:solidFill>
                  <a:schemeClr val="lt1"/>
                </a:solidFill>
              </a:rPr>
              <a:t> </a:t>
            </a:r>
            <a:endParaRPr>
              <a:solidFill>
                <a:schemeClr val="lt1"/>
              </a:solidFill>
            </a:endParaRPr>
          </a:p>
        </p:txBody>
      </p:sp>
      <p:pic>
        <p:nvPicPr>
          <p:cNvPr id="222" name="Google Shape;222;p25" title="natanael-melchor-43LwvC-eQPM-unsplash.jpg"/>
          <p:cNvPicPr preferRelativeResize="0"/>
          <p:nvPr/>
        </p:nvPicPr>
        <p:blipFill>
          <a:blip r:embed="rId7">
            <a:alphaModFix/>
          </a:blip>
          <a:stretch>
            <a:fillRect/>
          </a:stretch>
        </p:blipFill>
        <p:spPr>
          <a:xfrm>
            <a:off x="3246425" y="0"/>
            <a:ext cx="6857999"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6"/>
          <p:cNvSpPr txBox="1"/>
          <p:nvPr>
            <p:ph type="title"/>
          </p:nvPr>
        </p:nvSpPr>
        <p:spPr>
          <a:xfrm>
            <a:off x="1159175" y="490700"/>
            <a:ext cx="31638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Incident Begins</a:t>
            </a:r>
            <a:endParaRPr/>
          </a:p>
          <a:p>
            <a:pPr indent="0" lvl="0" marL="0" rtl="0" algn="l">
              <a:spcBef>
                <a:spcPts val="0"/>
              </a:spcBef>
              <a:spcAft>
                <a:spcPts val="0"/>
              </a:spcAft>
              <a:buNone/>
            </a:pPr>
            <a:r>
              <a:rPr lang="en" sz="1955"/>
              <a:t>A Type 5 Response Team</a:t>
            </a:r>
            <a:endParaRPr sz="1955"/>
          </a:p>
        </p:txBody>
      </p:sp>
      <p:pic>
        <p:nvPicPr>
          <p:cNvPr id="228" name="Google Shape;228;p26"/>
          <p:cNvPicPr preferRelativeResize="0"/>
          <p:nvPr/>
        </p:nvPicPr>
        <p:blipFill>
          <a:blip r:embed="rId3">
            <a:alphaModFix/>
          </a:blip>
          <a:stretch>
            <a:fillRect/>
          </a:stretch>
        </p:blipFill>
        <p:spPr>
          <a:xfrm>
            <a:off x="1922840" y="122100"/>
            <a:ext cx="722117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7"/>
          <p:cNvSpPr txBox="1"/>
          <p:nvPr>
            <p:ph type="title"/>
          </p:nvPr>
        </p:nvSpPr>
        <p:spPr>
          <a:xfrm>
            <a:off x="871875" y="210600"/>
            <a:ext cx="42792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Incident Expands </a:t>
            </a:r>
            <a:r>
              <a:rPr lang="en"/>
              <a:t>Beyond</a:t>
            </a:r>
            <a:r>
              <a:rPr lang="en"/>
              <a:t> Helpdesk Control</a:t>
            </a:r>
            <a:endParaRPr/>
          </a:p>
        </p:txBody>
      </p:sp>
      <p:cxnSp>
        <p:nvCxnSpPr>
          <p:cNvPr id="234" name="Google Shape;234;p27"/>
          <p:cNvCxnSpPr/>
          <p:nvPr/>
        </p:nvCxnSpPr>
        <p:spPr>
          <a:xfrm>
            <a:off x="217275" y="3898175"/>
            <a:ext cx="865800" cy="0"/>
          </a:xfrm>
          <a:prstGeom prst="straightConnector1">
            <a:avLst/>
          </a:prstGeom>
          <a:noFill/>
          <a:ln cap="flat" cmpd="sng" w="152400">
            <a:solidFill>
              <a:srgbClr val="00FF00"/>
            </a:solidFill>
            <a:prstDash val="solid"/>
            <a:round/>
            <a:headEnd len="med" w="med" type="none"/>
            <a:tailEnd len="med" w="med" type="triangle"/>
          </a:ln>
        </p:spPr>
      </p:cxnSp>
      <p:pic>
        <p:nvPicPr>
          <p:cNvPr id="235" name="Google Shape;235;p27"/>
          <p:cNvPicPr preferRelativeResize="0"/>
          <p:nvPr/>
        </p:nvPicPr>
        <p:blipFill>
          <a:blip r:embed="rId3">
            <a:alphaModFix/>
          </a:blip>
          <a:stretch>
            <a:fillRect/>
          </a:stretch>
        </p:blipFill>
        <p:spPr>
          <a:xfrm>
            <a:off x="1572450" y="0"/>
            <a:ext cx="737373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28" title="tanja-tepavac-cWMhxNmQVq0-unsplash.jpg"/>
          <p:cNvPicPr preferRelativeResize="0"/>
          <p:nvPr/>
        </p:nvPicPr>
        <p:blipFill>
          <a:blip r:embed="rId3">
            <a:alphaModFix amt="13000"/>
          </a:blip>
          <a:stretch>
            <a:fillRect/>
          </a:stretch>
        </p:blipFill>
        <p:spPr>
          <a:xfrm>
            <a:off x="76200" y="-155089"/>
            <a:ext cx="8991601" cy="6054389"/>
          </a:xfrm>
          <a:prstGeom prst="rect">
            <a:avLst/>
          </a:prstGeom>
          <a:noFill/>
          <a:ln>
            <a:noFill/>
          </a:ln>
          <a:effectLst>
            <a:outerShdw blurRad="57150" rotWithShape="0" algn="bl" dir="5400000" dist="19050">
              <a:srgbClr val="000000">
                <a:alpha val="50000"/>
              </a:srgbClr>
            </a:outerShdw>
          </a:effectLst>
        </p:spPr>
      </p:pic>
      <p:sp>
        <p:nvSpPr>
          <p:cNvPr id="241" name="Google Shape;241;p28"/>
          <p:cNvSpPr txBox="1"/>
          <p:nvPr>
            <p:ph type="title"/>
          </p:nvPr>
        </p:nvSpPr>
        <p:spPr>
          <a:xfrm>
            <a:off x="591000" y="2114700"/>
            <a:ext cx="78306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560"/>
              <a:t>Who is missing from that o</a:t>
            </a:r>
            <a:r>
              <a:rPr lang="en" sz="2560"/>
              <a:t>rganizational</a:t>
            </a:r>
            <a:r>
              <a:rPr lang="en" sz="2560"/>
              <a:t> chart?</a:t>
            </a:r>
            <a:endParaRPr sz="2560"/>
          </a:p>
        </p:txBody>
      </p:sp>
      <p:sp>
        <p:nvSpPr>
          <p:cNvPr id="242" name="Google Shape;242;p28"/>
          <p:cNvSpPr txBox="1"/>
          <p:nvPr/>
        </p:nvSpPr>
        <p:spPr>
          <a:xfrm>
            <a:off x="0" y="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rPr>
              <a:t>Photo by</a:t>
            </a:r>
            <a:r>
              <a:rPr lang="en" sz="1100">
                <a:solidFill>
                  <a:schemeClr val="lt1"/>
                </a:solidFill>
                <a:uFill>
                  <a:noFill/>
                </a:uFill>
                <a:hlinkClick r:id="rId4">
                  <a:extLst>
                    <a:ext uri="{A12FA001-AC4F-418D-AE19-62706E023703}">
                      <ahyp:hlinkClr val="tx"/>
                    </a:ext>
                  </a:extLst>
                </a:hlinkClick>
              </a:rPr>
              <a:t> </a:t>
            </a:r>
            <a:r>
              <a:rPr lang="en" sz="1100" u="sng">
                <a:solidFill>
                  <a:schemeClr val="lt1"/>
                </a:solidFill>
                <a:hlinkClick r:id="rId5">
                  <a:extLst>
                    <a:ext uri="{A12FA001-AC4F-418D-AE19-62706E023703}">
                      <ahyp:hlinkClr val="tx"/>
                    </a:ext>
                  </a:extLst>
                </a:hlinkClick>
              </a:rPr>
              <a:t>Tanja Tepavac</a:t>
            </a:r>
            <a:r>
              <a:rPr lang="en" sz="1100">
                <a:solidFill>
                  <a:schemeClr val="lt1"/>
                </a:solidFill>
              </a:rPr>
              <a:t> on</a:t>
            </a:r>
            <a:r>
              <a:rPr lang="en" sz="1100">
                <a:solidFill>
                  <a:schemeClr val="lt1"/>
                </a:solidFill>
                <a:uFill>
                  <a:noFill/>
                </a:uFill>
                <a:hlinkClick r:id="rId6">
                  <a:extLst>
                    <a:ext uri="{A12FA001-AC4F-418D-AE19-62706E023703}">
                      <ahyp:hlinkClr val="tx"/>
                    </a:ext>
                  </a:extLst>
                </a:hlinkClick>
              </a:rPr>
              <a:t> </a:t>
            </a:r>
            <a:r>
              <a:rPr lang="en" sz="1100" u="sng">
                <a:solidFill>
                  <a:schemeClr val="lt1"/>
                </a:solidFill>
                <a:hlinkClick r:id="rId7">
                  <a:extLst>
                    <a:ext uri="{A12FA001-AC4F-418D-AE19-62706E023703}">
                      <ahyp:hlinkClr val="tx"/>
                    </a:ext>
                  </a:extLst>
                </a:hlinkClick>
              </a:rPr>
              <a:t>Unsplash</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9"/>
          <p:cNvSpPr txBox="1"/>
          <p:nvPr>
            <p:ph type="title"/>
          </p:nvPr>
        </p:nvSpPr>
        <p:spPr>
          <a:xfrm>
            <a:off x="871875" y="210600"/>
            <a:ext cx="42792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Who’s missing?</a:t>
            </a:r>
            <a:endParaRPr/>
          </a:p>
        </p:txBody>
      </p:sp>
      <p:pic>
        <p:nvPicPr>
          <p:cNvPr id="248" name="Google Shape;248;p29"/>
          <p:cNvPicPr preferRelativeResize="0"/>
          <p:nvPr/>
        </p:nvPicPr>
        <p:blipFill>
          <a:blip r:embed="rId3">
            <a:alphaModFix/>
          </a:blip>
          <a:stretch>
            <a:fillRect/>
          </a:stretch>
        </p:blipFill>
        <p:spPr>
          <a:xfrm>
            <a:off x="1572450" y="0"/>
            <a:ext cx="7373730" cy="5143500"/>
          </a:xfrm>
          <a:prstGeom prst="rect">
            <a:avLst/>
          </a:prstGeom>
          <a:noFill/>
          <a:ln>
            <a:noFill/>
          </a:ln>
        </p:spPr>
      </p:pic>
      <p:pic>
        <p:nvPicPr>
          <p:cNvPr id="249" name="Google Shape;249;p29"/>
          <p:cNvPicPr preferRelativeResize="0"/>
          <p:nvPr/>
        </p:nvPicPr>
        <p:blipFill>
          <a:blip r:embed="rId4">
            <a:alphaModFix/>
          </a:blip>
          <a:stretch>
            <a:fillRect/>
          </a:stretch>
        </p:blipFill>
        <p:spPr>
          <a:xfrm>
            <a:off x="323625" y="1587775"/>
            <a:ext cx="1539250" cy="1539250"/>
          </a:xfrm>
          <a:prstGeom prst="rect">
            <a:avLst/>
          </a:prstGeom>
          <a:noFill/>
          <a:ln>
            <a:noFill/>
          </a:ln>
        </p:spPr>
      </p:pic>
      <p:sp>
        <p:nvSpPr>
          <p:cNvPr id="250" name="Google Shape;250;p2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https://github.com/Hnikar-az/bshq</a:t>
            </a:r>
            <a:endParaRPr>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0"/>
          <p:cNvSpPr txBox="1"/>
          <p:nvPr>
            <p:ph type="title"/>
          </p:nvPr>
        </p:nvSpPr>
        <p:spPr>
          <a:xfrm>
            <a:off x="1047925" y="168500"/>
            <a:ext cx="31212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Incident Expands Again</a:t>
            </a:r>
            <a:endParaRPr/>
          </a:p>
        </p:txBody>
      </p:sp>
      <p:cxnSp>
        <p:nvCxnSpPr>
          <p:cNvPr id="256" name="Google Shape;256;p30"/>
          <p:cNvCxnSpPr/>
          <p:nvPr/>
        </p:nvCxnSpPr>
        <p:spPr>
          <a:xfrm rot="10800000">
            <a:off x="4345050" y="4217250"/>
            <a:ext cx="1537800" cy="564000"/>
          </a:xfrm>
          <a:prstGeom prst="straightConnector1">
            <a:avLst/>
          </a:prstGeom>
          <a:noFill/>
          <a:ln cap="flat" cmpd="sng" w="152400">
            <a:solidFill>
              <a:srgbClr val="00FF00"/>
            </a:solidFill>
            <a:prstDash val="solid"/>
            <a:round/>
            <a:headEnd len="med" w="med" type="none"/>
            <a:tailEnd len="med" w="med" type="triangle"/>
          </a:ln>
        </p:spPr>
      </p:cxnSp>
      <p:pic>
        <p:nvPicPr>
          <p:cNvPr id="257" name="Google Shape;257;p30"/>
          <p:cNvPicPr preferRelativeResize="0"/>
          <p:nvPr/>
        </p:nvPicPr>
        <p:blipFill>
          <a:blip r:embed="rId3">
            <a:alphaModFix/>
          </a:blip>
          <a:stretch>
            <a:fillRect/>
          </a:stretch>
        </p:blipFill>
        <p:spPr>
          <a:xfrm>
            <a:off x="1209107" y="168500"/>
            <a:ext cx="7379942" cy="4991101"/>
          </a:xfrm>
          <a:prstGeom prst="rect">
            <a:avLst/>
          </a:prstGeom>
          <a:noFill/>
          <a:ln>
            <a:noFill/>
          </a:ln>
        </p:spPr>
      </p:pic>
      <p:sp>
        <p:nvSpPr>
          <p:cNvPr id="258" name="Google Shape;258;p3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https://github.com/Hnikar-az/bshq</a:t>
            </a:r>
            <a:endParaRPr>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1"/>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CISA Incident &amp; Vulnerability Response Playbook</a:t>
            </a:r>
            <a:endParaRPr/>
          </a:p>
        </p:txBody>
      </p:sp>
      <p:pic>
        <p:nvPicPr>
          <p:cNvPr id="264" name="Google Shape;264;p31" title="Incident Response Process.png"/>
          <p:cNvPicPr preferRelativeResize="0"/>
          <p:nvPr/>
        </p:nvPicPr>
        <p:blipFill>
          <a:blip r:embed="rId3">
            <a:alphaModFix/>
          </a:blip>
          <a:stretch>
            <a:fillRect/>
          </a:stretch>
        </p:blipFill>
        <p:spPr>
          <a:xfrm>
            <a:off x="1324126" y="1041025"/>
            <a:ext cx="6495750" cy="3683949"/>
          </a:xfrm>
          <a:prstGeom prst="rect">
            <a:avLst/>
          </a:prstGeom>
          <a:noFill/>
          <a:ln>
            <a:noFill/>
          </a:ln>
        </p:spPr>
      </p:pic>
      <p:sp>
        <p:nvSpPr>
          <p:cNvPr id="265" name="Google Shape;265;p31"/>
          <p:cNvSpPr txBox="1"/>
          <p:nvPr/>
        </p:nvSpPr>
        <p:spPr>
          <a:xfrm>
            <a:off x="919200" y="4620300"/>
            <a:ext cx="7795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rPr>
              <a:t>https://www.cisa.gov/sites/default/files/2024-08/Federal_Government_Cybersecurity_Incident_and_Vulnerability_Response_Playbooks_508C.pdf</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4"/>
          <p:cNvSpPr txBox="1"/>
          <p:nvPr>
            <p:ph type="ctrTitle"/>
          </p:nvPr>
        </p:nvSpPr>
        <p:spPr>
          <a:xfrm>
            <a:off x="311700" y="137775"/>
            <a:ext cx="8520600" cy="846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Blake, Scott</a:t>
            </a:r>
            <a:endParaRPr/>
          </a:p>
        </p:txBody>
      </p:sp>
      <p:pic>
        <p:nvPicPr>
          <p:cNvPr id="143" name="Google Shape;143;p14"/>
          <p:cNvPicPr preferRelativeResize="0"/>
          <p:nvPr/>
        </p:nvPicPr>
        <p:blipFill>
          <a:blip r:embed="rId3">
            <a:alphaModFix/>
          </a:blip>
          <a:stretch>
            <a:fillRect/>
          </a:stretch>
        </p:blipFill>
        <p:spPr>
          <a:xfrm>
            <a:off x="4572000" y="984075"/>
            <a:ext cx="4449275" cy="3336108"/>
          </a:xfrm>
          <a:prstGeom prst="rect">
            <a:avLst/>
          </a:prstGeom>
          <a:noFill/>
          <a:ln>
            <a:noFill/>
          </a:ln>
        </p:spPr>
      </p:pic>
      <p:pic>
        <p:nvPicPr>
          <p:cNvPr id="144" name="Google Shape;144;p14" title="presentation_head_shot.jpg"/>
          <p:cNvPicPr preferRelativeResize="0"/>
          <p:nvPr/>
        </p:nvPicPr>
        <p:blipFill rotWithShape="1">
          <a:blip r:embed="rId4">
            <a:alphaModFix/>
          </a:blip>
          <a:srcRect b="19" l="0" r="0" t="9"/>
          <a:stretch/>
        </p:blipFill>
        <p:spPr>
          <a:xfrm>
            <a:off x="152400" y="1136475"/>
            <a:ext cx="4267203" cy="319959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2"/>
          <p:cNvSpPr/>
          <p:nvPr/>
        </p:nvSpPr>
        <p:spPr>
          <a:xfrm>
            <a:off x="3436500" y="2897900"/>
            <a:ext cx="1597200" cy="1802400"/>
          </a:xfrm>
          <a:prstGeom prst="roundRect">
            <a:avLst>
              <a:gd fmla="val 16667" name="adj"/>
            </a:avLst>
          </a:prstGeom>
          <a:solidFill>
            <a:srgbClr val="FF0000"/>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1" name="Google Shape;271;p32"/>
          <p:cNvSpPr txBox="1"/>
          <p:nvPr>
            <p:ph type="title"/>
          </p:nvPr>
        </p:nvSpPr>
        <p:spPr>
          <a:xfrm>
            <a:off x="994200" y="210175"/>
            <a:ext cx="3276900" cy="1175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But My Incident Command System Is The Bestestest</a:t>
            </a:r>
            <a:endParaRPr/>
          </a:p>
        </p:txBody>
      </p:sp>
      <p:pic>
        <p:nvPicPr>
          <p:cNvPr id="272" name="Google Shape;272;p32" title="Incident Response Process.png"/>
          <p:cNvPicPr preferRelativeResize="0"/>
          <p:nvPr/>
        </p:nvPicPr>
        <p:blipFill>
          <a:blip r:embed="rId3">
            <a:alphaModFix/>
          </a:blip>
          <a:stretch>
            <a:fillRect/>
          </a:stretch>
        </p:blipFill>
        <p:spPr>
          <a:xfrm>
            <a:off x="3678300" y="3725275"/>
            <a:ext cx="1230926" cy="698101"/>
          </a:xfrm>
          <a:prstGeom prst="rect">
            <a:avLst/>
          </a:prstGeom>
          <a:noFill/>
          <a:ln>
            <a:noFill/>
          </a:ln>
        </p:spPr>
      </p:pic>
      <p:pic>
        <p:nvPicPr>
          <p:cNvPr id="273" name="Google Shape;273;p32"/>
          <p:cNvPicPr preferRelativeResize="0"/>
          <p:nvPr/>
        </p:nvPicPr>
        <p:blipFill>
          <a:blip r:embed="rId4">
            <a:alphaModFix/>
          </a:blip>
          <a:stretch>
            <a:fillRect/>
          </a:stretch>
        </p:blipFill>
        <p:spPr>
          <a:xfrm>
            <a:off x="994198" y="152400"/>
            <a:ext cx="7184551" cy="49611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33" title="markus-winkler--fRAIQHKcc0-unsplash.jpg"/>
          <p:cNvPicPr preferRelativeResize="0"/>
          <p:nvPr/>
        </p:nvPicPr>
        <p:blipFill>
          <a:blip r:embed="rId3">
            <a:alphaModFix/>
          </a:blip>
          <a:stretch>
            <a:fillRect/>
          </a:stretch>
        </p:blipFill>
        <p:spPr>
          <a:xfrm>
            <a:off x="59247" y="-436012"/>
            <a:ext cx="9025505" cy="6015524"/>
          </a:xfrm>
          <a:prstGeom prst="rect">
            <a:avLst/>
          </a:prstGeom>
          <a:noFill/>
          <a:ln>
            <a:noFill/>
          </a:ln>
        </p:spPr>
      </p:pic>
      <p:sp>
        <p:nvSpPr>
          <p:cNvPr id="279" name="Google Shape;279;p33"/>
          <p:cNvSpPr txBox="1"/>
          <p:nvPr/>
        </p:nvSpPr>
        <p:spPr>
          <a:xfrm>
            <a:off x="5803625" y="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Photo by</a:t>
            </a:r>
            <a:r>
              <a:rPr lang="en" sz="1100">
                <a:solidFill>
                  <a:schemeClr val="dk1"/>
                </a:solidFill>
                <a:uFill>
                  <a:noFill/>
                </a:uFill>
                <a:hlinkClick r:id="rId4">
                  <a:extLst>
                    <a:ext uri="{A12FA001-AC4F-418D-AE19-62706E023703}">
                      <ahyp:hlinkClr val="tx"/>
                    </a:ext>
                  </a:extLst>
                </a:hlinkClick>
              </a:rPr>
              <a:t> </a:t>
            </a:r>
            <a:r>
              <a:rPr lang="en" sz="1100" u="sng">
                <a:solidFill>
                  <a:schemeClr val="dk1"/>
                </a:solidFill>
                <a:hlinkClick r:id="rId5">
                  <a:extLst>
                    <a:ext uri="{A12FA001-AC4F-418D-AE19-62706E023703}">
                      <ahyp:hlinkClr val="tx"/>
                    </a:ext>
                  </a:extLst>
                </a:hlinkClick>
              </a:rPr>
              <a:t>Markus Winkler</a:t>
            </a:r>
            <a:r>
              <a:rPr lang="en" sz="1100">
                <a:solidFill>
                  <a:schemeClr val="dk1"/>
                </a:solidFill>
              </a:rPr>
              <a:t> on</a:t>
            </a:r>
            <a:r>
              <a:rPr lang="en" sz="1100">
                <a:solidFill>
                  <a:schemeClr val="dk1"/>
                </a:solidFill>
                <a:uFill>
                  <a:noFill/>
                </a:uFill>
                <a:hlinkClick r:id="rId6">
                  <a:extLst>
                    <a:ext uri="{A12FA001-AC4F-418D-AE19-62706E023703}">
                      <ahyp:hlinkClr val="tx"/>
                    </a:ext>
                  </a:extLst>
                </a:hlinkClick>
              </a:rPr>
              <a:t> </a:t>
            </a:r>
            <a:r>
              <a:rPr lang="en" sz="1100" u="sng">
                <a:solidFill>
                  <a:schemeClr val="dk1"/>
                </a:solidFill>
                <a:hlinkClick r:id="rId7">
                  <a:extLst>
                    <a:ext uri="{A12FA001-AC4F-418D-AE19-62706E023703}">
                      <ahyp:hlinkClr val="tx"/>
                    </a:ext>
                  </a:extLst>
                </a:hlinkClick>
              </a:rPr>
              <a:t>Unsplash</a:t>
            </a: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34"/>
          <p:cNvPicPr preferRelativeResize="0"/>
          <p:nvPr/>
        </p:nvPicPr>
        <p:blipFill>
          <a:blip r:embed="rId3">
            <a:alphaModFix/>
          </a:blip>
          <a:stretch>
            <a:fillRect/>
          </a:stretch>
        </p:blipFill>
        <p:spPr>
          <a:xfrm>
            <a:off x="543750" y="115763"/>
            <a:ext cx="8420526" cy="4911975"/>
          </a:xfrm>
          <a:prstGeom prst="rect">
            <a:avLst/>
          </a:prstGeom>
          <a:noFill/>
          <a:ln>
            <a:noFill/>
          </a:ln>
        </p:spPr>
      </p:pic>
      <p:sp>
        <p:nvSpPr>
          <p:cNvPr id="285" name="Google Shape;285;p34"/>
          <p:cNvSpPr txBox="1"/>
          <p:nvPr>
            <p:ph type="title"/>
          </p:nvPr>
        </p:nvSpPr>
        <p:spPr>
          <a:xfrm>
            <a:off x="1073425" y="284488"/>
            <a:ext cx="27105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Modular Organization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5"/>
          <p:cNvSpPr txBox="1"/>
          <p:nvPr>
            <p:ph type="title"/>
          </p:nvPr>
        </p:nvSpPr>
        <p:spPr>
          <a:xfrm>
            <a:off x="3924000" y="393750"/>
            <a:ext cx="4412400" cy="61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Manageable Span of Control</a:t>
            </a:r>
            <a:endParaRPr/>
          </a:p>
        </p:txBody>
      </p:sp>
      <p:pic>
        <p:nvPicPr>
          <p:cNvPr id="291" name="Google Shape;291;p35"/>
          <p:cNvPicPr preferRelativeResize="0"/>
          <p:nvPr/>
        </p:nvPicPr>
        <p:blipFill>
          <a:blip r:embed="rId3">
            <a:alphaModFix/>
          </a:blip>
          <a:stretch>
            <a:fillRect/>
          </a:stretch>
        </p:blipFill>
        <p:spPr>
          <a:xfrm>
            <a:off x="3573040" y="1460250"/>
            <a:ext cx="5418560" cy="3160827"/>
          </a:xfrm>
          <a:prstGeom prst="rect">
            <a:avLst/>
          </a:prstGeom>
          <a:noFill/>
          <a:ln>
            <a:noFill/>
          </a:ln>
        </p:spPr>
      </p:pic>
      <p:sp>
        <p:nvSpPr>
          <p:cNvPr id="292" name="Google Shape;292;p35"/>
          <p:cNvSpPr txBox="1"/>
          <p:nvPr/>
        </p:nvSpPr>
        <p:spPr>
          <a:xfrm>
            <a:off x="5991600" y="478950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rPr>
              <a:t>Photo by</a:t>
            </a:r>
            <a:r>
              <a:rPr lang="en" sz="1100">
                <a:solidFill>
                  <a:schemeClr val="lt1"/>
                </a:solidFill>
                <a:uFill>
                  <a:noFill/>
                </a:uFill>
                <a:hlinkClick r:id="rId4">
                  <a:extLst>
                    <a:ext uri="{A12FA001-AC4F-418D-AE19-62706E023703}">
                      <ahyp:hlinkClr val="tx"/>
                    </a:ext>
                  </a:extLst>
                </a:hlinkClick>
              </a:rPr>
              <a:t> </a:t>
            </a:r>
            <a:r>
              <a:rPr lang="en" sz="1100" u="sng">
                <a:solidFill>
                  <a:schemeClr val="lt1"/>
                </a:solidFill>
                <a:hlinkClick r:id="rId5">
                  <a:extLst>
                    <a:ext uri="{A12FA001-AC4F-418D-AE19-62706E023703}">
                      <ahyp:hlinkClr val="tx"/>
                    </a:ext>
                  </a:extLst>
                </a:hlinkClick>
              </a:rPr>
              <a:t>Gustavo Sánchez</a:t>
            </a:r>
            <a:r>
              <a:rPr lang="en" sz="1100">
                <a:solidFill>
                  <a:schemeClr val="lt1"/>
                </a:solidFill>
              </a:rPr>
              <a:t> on</a:t>
            </a:r>
            <a:r>
              <a:rPr lang="en" sz="1100">
                <a:solidFill>
                  <a:schemeClr val="lt1"/>
                </a:solidFill>
                <a:uFill>
                  <a:noFill/>
                </a:uFill>
                <a:hlinkClick r:id="rId6">
                  <a:extLst>
                    <a:ext uri="{A12FA001-AC4F-418D-AE19-62706E023703}">
                      <ahyp:hlinkClr val="tx"/>
                    </a:ext>
                  </a:extLst>
                </a:hlinkClick>
              </a:rPr>
              <a:t> </a:t>
            </a:r>
            <a:r>
              <a:rPr lang="en" sz="1100" u="sng">
                <a:solidFill>
                  <a:schemeClr val="lt1"/>
                </a:solidFill>
                <a:hlinkClick r:id="rId7">
                  <a:extLst>
                    <a:ext uri="{A12FA001-AC4F-418D-AE19-62706E023703}">
                      <ahyp:hlinkClr val="tx"/>
                    </a:ext>
                  </a:extLst>
                </a:hlinkClick>
              </a:rPr>
              <a:t>Unsplash</a:t>
            </a:r>
            <a:endParaRPr>
              <a:solidFill>
                <a:schemeClr val="lt1"/>
              </a:solidFill>
            </a:endParaRPr>
          </a:p>
        </p:txBody>
      </p:sp>
      <p:pic>
        <p:nvPicPr>
          <p:cNvPr id="293" name="Google Shape;293;p35" title="gustavo-sanchez-RwliW6b74Hw-unsplash.jpg"/>
          <p:cNvPicPr preferRelativeResize="0"/>
          <p:nvPr/>
        </p:nvPicPr>
        <p:blipFill>
          <a:blip r:embed="rId8">
            <a:alphaModFix/>
          </a:blip>
          <a:stretch>
            <a:fillRect/>
          </a:stretch>
        </p:blipFill>
        <p:spPr>
          <a:xfrm>
            <a:off x="0" y="0"/>
            <a:ext cx="3478999" cy="521974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99" name="Google Shape;299;p3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0" name="Google Shape;300;p36"/>
          <p:cNvPicPr preferRelativeResize="0"/>
          <p:nvPr/>
        </p:nvPicPr>
        <p:blipFill>
          <a:blip r:embed="rId3">
            <a:alphaModFix/>
          </a:blip>
          <a:stretch>
            <a:fillRect/>
          </a:stretch>
        </p:blipFill>
        <p:spPr>
          <a:xfrm>
            <a:off x="-299962" y="42425"/>
            <a:ext cx="9743912" cy="5058650"/>
          </a:xfrm>
          <a:prstGeom prst="rect">
            <a:avLst/>
          </a:prstGeom>
          <a:noFill/>
          <a:ln>
            <a:noFill/>
          </a:ln>
        </p:spPr>
      </p:pic>
      <p:sp>
        <p:nvSpPr>
          <p:cNvPr id="301" name="Google Shape;301;p36"/>
          <p:cNvSpPr txBox="1"/>
          <p:nvPr/>
        </p:nvSpPr>
        <p:spPr>
          <a:xfrm>
            <a:off x="3689850" y="4620300"/>
            <a:ext cx="4965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https://training.fema.gov/emiweb/is/icsresource/assets/ics%20organizational%20structure%20and%20elements.pdf</a:t>
            </a:r>
            <a:endParaRPr>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37" title="IMG_20250501_090349721.jpg"/>
          <p:cNvPicPr preferRelativeResize="0"/>
          <p:nvPr/>
        </p:nvPicPr>
        <p:blipFill>
          <a:blip r:embed="rId3">
            <a:alphaModFix/>
          </a:blip>
          <a:stretch>
            <a:fillRect/>
          </a:stretch>
        </p:blipFill>
        <p:spPr>
          <a:xfrm>
            <a:off x="0" y="1307852"/>
            <a:ext cx="9144003" cy="3397747"/>
          </a:xfrm>
          <a:prstGeom prst="rect">
            <a:avLst/>
          </a:prstGeom>
          <a:noFill/>
          <a:ln>
            <a:noFill/>
          </a:ln>
        </p:spPr>
      </p:pic>
      <p:sp>
        <p:nvSpPr>
          <p:cNvPr id="307" name="Google Shape;307;p37"/>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Preparedness Summit 2025 - National </a:t>
            </a:r>
            <a:r>
              <a:rPr lang="en"/>
              <a:t>Association</a:t>
            </a:r>
            <a:r>
              <a:rPr lang="en"/>
              <a:t> of City and County Health </a:t>
            </a:r>
            <a:r>
              <a:rPr lang="en"/>
              <a:t>Officials</a:t>
            </a:r>
            <a:r>
              <a:rPr lang="en"/>
              <a:t> (NACCHO)</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38" title="philipp-katzenberger-iIJrUoeRoCQ-unsplash.jpg"/>
          <p:cNvPicPr preferRelativeResize="0"/>
          <p:nvPr/>
        </p:nvPicPr>
        <p:blipFill>
          <a:blip r:embed="rId3">
            <a:alphaModFix amt="10000"/>
          </a:blip>
          <a:stretch>
            <a:fillRect/>
          </a:stretch>
        </p:blipFill>
        <p:spPr>
          <a:xfrm>
            <a:off x="-58280" y="-532012"/>
            <a:ext cx="9260564" cy="6207529"/>
          </a:xfrm>
          <a:prstGeom prst="rect">
            <a:avLst/>
          </a:prstGeom>
          <a:noFill/>
          <a:ln>
            <a:noFill/>
          </a:ln>
        </p:spPr>
      </p:pic>
      <p:sp>
        <p:nvSpPr>
          <p:cNvPr id="313" name="Google Shape;313;p38"/>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The Highlights of Cyber Incident Command System</a:t>
            </a:r>
            <a:endParaRPr/>
          </a:p>
        </p:txBody>
      </p:sp>
      <p:sp>
        <p:nvSpPr>
          <p:cNvPr id="314" name="Google Shape;314;p3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sz="2800"/>
              <a:t>Simplified language for faster adoption of the National Incident Management System</a:t>
            </a:r>
            <a:endParaRPr sz="2800"/>
          </a:p>
          <a:p>
            <a:pPr indent="-406400" lvl="0" marL="457200" rtl="0" algn="l">
              <a:spcBef>
                <a:spcPts val="0"/>
              </a:spcBef>
              <a:spcAft>
                <a:spcPts val="0"/>
              </a:spcAft>
              <a:buSzPts val="2800"/>
              <a:buChar char="-"/>
            </a:pPr>
            <a:r>
              <a:rPr lang="en" sz="2800"/>
              <a:t>Mental Health officer</a:t>
            </a:r>
            <a:endParaRPr sz="2800"/>
          </a:p>
          <a:p>
            <a:pPr indent="-406400" lvl="0" marL="457200" rtl="0" algn="l">
              <a:spcBef>
                <a:spcPts val="0"/>
              </a:spcBef>
              <a:spcAft>
                <a:spcPts val="0"/>
              </a:spcAft>
              <a:buSzPts val="2800"/>
              <a:buChar char="-"/>
            </a:pPr>
            <a:r>
              <a:rPr lang="en" sz="2800"/>
              <a:t>Legal Officer</a:t>
            </a:r>
            <a:endParaRPr sz="2800"/>
          </a:p>
          <a:p>
            <a:pPr indent="-406400" lvl="0" marL="457200" rtl="0" algn="l">
              <a:spcBef>
                <a:spcPts val="0"/>
              </a:spcBef>
              <a:spcAft>
                <a:spcPts val="0"/>
              </a:spcAft>
              <a:buSzPts val="2800"/>
              <a:buChar char="-"/>
            </a:pPr>
            <a:r>
              <a:rPr lang="en" sz="2800"/>
              <a:t>Span of Control guidance</a:t>
            </a:r>
            <a:endParaRPr sz="2800"/>
          </a:p>
        </p:txBody>
      </p:sp>
      <p:sp>
        <p:nvSpPr>
          <p:cNvPr id="315" name="Google Shape;315;p38"/>
          <p:cNvSpPr txBox="1"/>
          <p:nvPr/>
        </p:nvSpPr>
        <p:spPr>
          <a:xfrm>
            <a:off x="0" y="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rPr>
              <a:t>Photo by</a:t>
            </a:r>
            <a:r>
              <a:rPr lang="en" sz="1100">
                <a:solidFill>
                  <a:schemeClr val="lt1"/>
                </a:solidFill>
                <a:uFill>
                  <a:noFill/>
                </a:uFill>
                <a:hlinkClick r:id="rId4">
                  <a:extLst>
                    <a:ext uri="{A12FA001-AC4F-418D-AE19-62706E023703}">
                      <ahyp:hlinkClr val="tx"/>
                    </a:ext>
                  </a:extLst>
                </a:hlinkClick>
              </a:rPr>
              <a:t> </a:t>
            </a:r>
            <a:r>
              <a:rPr lang="en" sz="1100" u="sng">
                <a:solidFill>
                  <a:schemeClr val="lt1"/>
                </a:solidFill>
                <a:hlinkClick r:id="rId5">
                  <a:extLst>
                    <a:ext uri="{A12FA001-AC4F-418D-AE19-62706E023703}">
                      <ahyp:hlinkClr val="tx"/>
                    </a:ext>
                  </a:extLst>
                </a:hlinkClick>
              </a:rPr>
              <a:t>Philipp Katzenberger</a:t>
            </a:r>
            <a:r>
              <a:rPr lang="en" sz="1100">
                <a:solidFill>
                  <a:schemeClr val="lt1"/>
                </a:solidFill>
              </a:rPr>
              <a:t> on</a:t>
            </a:r>
            <a:r>
              <a:rPr lang="en" sz="1100">
                <a:solidFill>
                  <a:schemeClr val="lt1"/>
                </a:solidFill>
                <a:uFill>
                  <a:noFill/>
                </a:uFill>
                <a:hlinkClick r:id="rId6">
                  <a:extLst>
                    <a:ext uri="{A12FA001-AC4F-418D-AE19-62706E023703}">
                      <ahyp:hlinkClr val="tx"/>
                    </a:ext>
                  </a:extLst>
                </a:hlinkClick>
              </a:rPr>
              <a:t> </a:t>
            </a:r>
            <a:r>
              <a:rPr lang="en" sz="1100" u="sng">
                <a:solidFill>
                  <a:schemeClr val="lt1"/>
                </a:solidFill>
                <a:hlinkClick r:id="rId7">
                  <a:extLst>
                    <a:ext uri="{A12FA001-AC4F-418D-AE19-62706E023703}">
                      <ahyp:hlinkClr val="tx"/>
                    </a:ext>
                  </a:extLst>
                </a:hlinkClick>
              </a:rPr>
              <a:t>Unsplash</a:t>
            </a:r>
            <a:r>
              <a:rPr lang="en" sz="1100">
                <a:solidFill>
                  <a:schemeClr val="lt1"/>
                </a:solidFill>
              </a:rPr>
              <a:t> </a:t>
            </a:r>
            <a:endParaRPr>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39" title="daria-glakteeva-odZyBvmx-zo-unsplash(1).jpg"/>
          <p:cNvPicPr preferRelativeResize="0"/>
          <p:nvPr/>
        </p:nvPicPr>
        <p:blipFill>
          <a:blip r:embed="rId3">
            <a:alphaModFix amt="10000"/>
          </a:blip>
          <a:stretch>
            <a:fillRect/>
          </a:stretch>
        </p:blipFill>
        <p:spPr>
          <a:xfrm>
            <a:off x="-106475" y="-546475"/>
            <a:ext cx="9461801" cy="6306324"/>
          </a:xfrm>
          <a:prstGeom prst="rect">
            <a:avLst/>
          </a:prstGeom>
          <a:noFill/>
          <a:ln>
            <a:noFill/>
          </a:ln>
        </p:spPr>
      </p:pic>
      <p:sp>
        <p:nvSpPr>
          <p:cNvPr id="321" name="Google Shape;321;p39"/>
          <p:cNvSpPr txBox="1"/>
          <p:nvPr>
            <p:ph type="title"/>
          </p:nvPr>
        </p:nvSpPr>
        <p:spPr>
          <a:xfrm>
            <a:off x="1297500" y="393750"/>
            <a:ext cx="27780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Problem</a:t>
            </a:r>
            <a:endParaRPr/>
          </a:p>
        </p:txBody>
      </p:sp>
      <p:sp>
        <p:nvSpPr>
          <p:cNvPr id="322" name="Google Shape;322;p3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93700" lvl="0" marL="457200" rtl="0" algn="l">
              <a:spcBef>
                <a:spcPts val="0"/>
              </a:spcBef>
              <a:spcAft>
                <a:spcPts val="0"/>
              </a:spcAft>
              <a:buSzPts val="2600"/>
              <a:buChar char="-"/>
            </a:pPr>
            <a:r>
              <a:rPr lang="en" sz="2600"/>
              <a:t>We’re stuck with the people we have during an incident.</a:t>
            </a:r>
            <a:endParaRPr sz="2600"/>
          </a:p>
          <a:p>
            <a:pPr indent="-393700" lvl="1" marL="914400" rtl="0" algn="l">
              <a:spcBef>
                <a:spcPts val="0"/>
              </a:spcBef>
              <a:spcAft>
                <a:spcPts val="0"/>
              </a:spcAft>
              <a:buSzPts val="2600"/>
              <a:buChar char="-"/>
            </a:pPr>
            <a:r>
              <a:rPr lang="en" sz="2600"/>
              <a:t>Meaningful resource sharing does not exist.</a:t>
            </a:r>
            <a:endParaRPr sz="2600"/>
          </a:p>
          <a:p>
            <a:pPr indent="-393700" lvl="0" marL="457200" rtl="0" algn="l">
              <a:spcBef>
                <a:spcPts val="0"/>
              </a:spcBef>
              <a:spcAft>
                <a:spcPts val="0"/>
              </a:spcAft>
              <a:buSzPts val="2600"/>
              <a:buChar char="-"/>
            </a:pPr>
            <a:r>
              <a:rPr lang="en" sz="2600"/>
              <a:t>Existing systems are dangerous to responders</a:t>
            </a:r>
            <a:endParaRPr sz="3200"/>
          </a:p>
        </p:txBody>
      </p:sp>
      <p:sp>
        <p:nvSpPr>
          <p:cNvPr id="323" name="Google Shape;323;p39"/>
          <p:cNvSpPr txBox="1"/>
          <p:nvPr/>
        </p:nvSpPr>
        <p:spPr>
          <a:xfrm>
            <a:off x="0" y="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rPr>
              <a:t>Photo by</a:t>
            </a:r>
            <a:r>
              <a:rPr lang="en" sz="1100">
                <a:solidFill>
                  <a:schemeClr val="lt1"/>
                </a:solidFill>
                <a:uFill>
                  <a:noFill/>
                </a:uFill>
                <a:hlinkClick r:id="rId4">
                  <a:extLst>
                    <a:ext uri="{A12FA001-AC4F-418D-AE19-62706E023703}">
                      <ahyp:hlinkClr val="tx"/>
                    </a:ext>
                  </a:extLst>
                </a:hlinkClick>
              </a:rPr>
              <a:t> </a:t>
            </a:r>
            <a:r>
              <a:rPr lang="en" sz="1100" u="sng">
                <a:solidFill>
                  <a:schemeClr val="lt1"/>
                </a:solidFill>
                <a:hlinkClick r:id="rId5">
                  <a:extLst>
                    <a:ext uri="{A12FA001-AC4F-418D-AE19-62706E023703}">
                      <ahyp:hlinkClr val="tx"/>
                    </a:ext>
                  </a:extLst>
                </a:hlinkClick>
              </a:rPr>
              <a:t>Daria Glakteeva</a:t>
            </a:r>
            <a:r>
              <a:rPr lang="en" sz="1100">
                <a:solidFill>
                  <a:schemeClr val="lt1"/>
                </a:solidFill>
              </a:rPr>
              <a:t> on</a:t>
            </a:r>
            <a:r>
              <a:rPr lang="en" sz="1100">
                <a:solidFill>
                  <a:schemeClr val="lt1"/>
                </a:solidFill>
                <a:uFill>
                  <a:noFill/>
                </a:uFill>
                <a:hlinkClick r:id="rId6">
                  <a:extLst>
                    <a:ext uri="{A12FA001-AC4F-418D-AE19-62706E023703}">
                      <ahyp:hlinkClr val="tx"/>
                    </a:ext>
                  </a:extLst>
                </a:hlinkClick>
              </a:rPr>
              <a:t> </a:t>
            </a:r>
            <a:r>
              <a:rPr lang="en" sz="1100" u="sng">
                <a:solidFill>
                  <a:schemeClr val="lt1"/>
                </a:solidFill>
                <a:hlinkClick r:id="rId7">
                  <a:extLst>
                    <a:ext uri="{A12FA001-AC4F-418D-AE19-62706E023703}">
                      <ahyp:hlinkClr val="tx"/>
                    </a:ext>
                  </a:extLst>
                </a:hlinkClick>
              </a:rPr>
              <a:t>Unsplash</a:t>
            </a:r>
            <a:r>
              <a:rPr lang="en" sz="1100">
                <a:solidFill>
                  <a:schemeClr val="lt1"/>
                </a:solidFill>
              </a:rPr>
              <a:t> </a:t>
            </a:r>
            <a:endParaRPr>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sz="2800"/>
              <a:t>FEMA Independent Study Courses</a:t>
            </a:r>
            <a:endParaRPr sz="2800"/>
          </a:p>
          <a:p>
            <a:pPr indent="-393700" lvl="1" marL="914400" rtl="0" algn="l">
              <a:spcBef>
                <a:spcPts val="0"/>
              </a:spcBef>
              <a:spcAft>
                <a:spcPts val="0"/>
              </a:spcAft>
              <a:buSzPts val="2600"/>
              <a:buChar char="-"/>
            </a:pPr>
            <a:r>
              <a:rPr i="1" lang="en" sz="2600"/>
              <a:t>ICS 100</a:t>
            </a:r>
            <a:r>
              <a:rPr lang="en" sz="2600"/>
              <a:t> - Introduction to Incident Command System</a:t>
            </a:r>
            <a:endParaRPr sz="2600"/>
          </a:p>
          <a:p>
            <a:pPr indent="-393700" lvl="1" marL="914400" rtl="0" algn="l">
              <a:spcBef>
                <a:spcPts val="0"/>
              </a:spcBef>
              <a:spcAft>
                <a:spcPts val="0"/>
              </a:spcAft>
              <a:buSzPts val="2600"/>
              <a:buChar char="-"/>
            </a:pPr>
            <a:r>
              <a:rPr i="1" lang="en" sz="2600"/>
              <a:t>ICS 700 </a:t>
            </a:r>
            <a:r>
              <a:rPr lang="en" sz="2600"/>
              <a:t>- National Incident Management System (NIMS), An Introduction</a:t>
            </a:r>
            <a:endParaRPr sz="2800"/>
          </a:p>
        </p:txBody>
      </p:sp>
      <p:pic>
        <p:nvPicPr>
          <p:cNvPr id="329" name="Google Shape;329;p40"/>
          <p:cNvPicPr preferRelativeResize="0"/>
          <p:nvPr/>
        </p:nvPicPr>
        <p:blipFill>
          <a:blip r:embed="rId3">
            <a:alphaModFix/>
          </a:blip>
          <a:stretch>
            <a:fillRect/>
          </a:stretch>
        </p:blipFill>
        <p:spPr>
          <a:xfrm>
            <a:off x="152400" y="394975"/>
            <a:ext cx="8839201" cy="55427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Help Build CICS</a:t>
            </a:r>
            <a:endParaRPr sz="2800"/>
          </a:p>
        </p:txBody>
      </p:sp>
      <p:sp>
        <p:nvSpPr>
          <p:cNvPr id="335" name="Google Shape;335;p41"/>
          <p:cNvSpPr txBox="1"/>
          <p:nvPr>
            <p:ph idx="1" type="body"/>
          </p:nvPr>
        </p:nvSpPr>
        <p:spPr>
          <a:xfrm>
            <a:off x="727350" y="147050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We need your experience</a:t>
            </a:r>
            <a:endParaRPr sz="2800"/>
          </a:p>
          <a:p>
            <a:pPr indent="0" lvl="0" marL="0" rtl="0" algn="l">
              <a:spcBef>
                <a:spcPts val="1200"/>
              </a:spcBef>
              <a:spcAft>
                <a:spcPts val="0"/>
              </a:spcAft>
              <a:buNone/>
            </a:pPr>
            <a:r>
              <a:rPr lang="en" sz="2800"/>
              <a:t>We want your </a:t>
            </a:r>
            <a:r>
              <a:rPr lang="en" sz="2800"/>
              <a:t>expertise</a:t>
            </a:r>
            <a:endParaRPr sz="2800"/>
          </a:p>
          <a:p>
            <a:pPr indent="0" lvl="0" marL="0" rtl="0" algn="l">
              <a:spcBef>
                <a:spcPts val="1200"/>
              </a:spcBef>
              <a:spcAft>
                <a:spcPts val="0"/>
              </a:spcAft>
              <a:buNone/>
            </a:pPr>
            <a:r>
              <a:rPr lang="en" sz="2800"/>
              <a:t>Be the Calvary</a:t>
            </a:r>
            <a:endParaRPr sz="2800"/>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Disclaimer</a:t>
            </a:r>
            <a:endParaRPr/>
          </a:p>
        </p:txBody>
      </p:sp>
      <p:sp>
        <p:nvSpPr>
          <p:cNvPr id="150" name="Google Shape;150;p15"/>
          <p:cNvSpPr txBox="1"/>
          <p:nvPr>
            <p:ph idx="1" type="body"/>
          </p:nvPr>
        </p:nvSpPr>
        <p:spPr>
          <a:xfrm>
            <a:off x="105255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900"/>
              <a:t>This presentation</a:t>
            </a:r>
            <a:r>
              <a:rPr lang="en" sz="1900"/>
              <a:t> not represent the positions, policies, or </a:t>
            </a:r>
            <a:r>
              <a:rPr lang="en" sz="1900"/>
              <a:t>procedures</a:t>
            </a:r>
            <a:r>
              <a:rPr lang="en" sz="1900"/>
              <a:t> of the United States </a:t>
            </a:r>
            <a:r>
              <a:rPr lang="en" sz="1900"/>
              <a:t>Government</a:t>
            </a:r>
            <a:r>
              <a:rPr lang="en" sz="1900"/>
              <a:t>, the places we work, or volunteer for. </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i="1" lang="en" sz="4300">
                <a:latin typeface="Droid Sans"/>
                <a:ea typeface="Droid Sans"/>
                <a:cs typeface="Droid Sans"/>
                <a:sym typeface="Droid Sans"/>
              </a:rPr>
              <a:t>JOIN UP NOW</a:t>
            </a:r>
            <a:endParaRPr i="1" sz="4300">
              <a:latin typeface="Droid Sans"/>
              <a:ea typeface="Droid Sans"/>
              <a:cs typeface="Droid Sans"/>
              <a:sym typeface="Droid Sans"/>
            </a:endParaRPr>
          </a:p>
        </p:txBody>
      </p:sp>
      <p:sp>
        <p:nvSpPr>
          <p:cNvPr id="341" name="Google Shape;341;p4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49250" lvl="0" marL="457200" rtl="0" algn="l">
              <a:lnSpc>
                <a:spcPct val="100000"/>
              </a:lnSpc>
              <a:spcBef>
                <a:spcPts val="0"/>
              </a:spcBef>
              <a:spcAft>
                <a:spcPts val="0"/>
              </a:spcAft>
              <a:buSzPts val="1900"/>
              <a:buChar char="-"/>
            </a:pPr>
            <a:r>
              <a:rPr lang="en" sz="1900"/>
              <a:t>https://github.com/Hnikar-az/bshq</a:t>
            </a:r>
            <a:endParaRPr b="1" sz="1900"/>
          </a:p>
          <a:p>
            <a:pPr indent="-349250" lvl="0" marL="457200" rtl="0" algn="l">
              <a:spcBef>
                <a:spcPts val="0"/>
              </a:spcBef>
              <a:spcAft>
                <a:spcPts val="0"/>
              </a:spcAft>
              <a:buSzPts val="1900"/>
              <a:buChar char="-"/>
            </a:pPr>
            <a:r>
              <a:rPr lang="en" sz="1900"/>
              <a:t>Blake Scott: </a:t>
            </a:r>
            <a:r>
              <a:rPr lang="en" sz="1900" u="sng">
                <a:solidFill>
                  <a:schemeClr val="accent5"/>
                </a:solidFill>
                <a:hlinkClick r:id="rId3">
                  <a:extLst>
                    <a:ext uri="{A12FA001-AC4F-418D-AE19-62706E023703}">
                      <ahyp:hlinkClr val="tx"/>
                    </a:ext>
                  </a:extLst>
                </a:hlinkClick>
              </a:rPr>
              <a:t>blake@hnikar.com</a:t>
            </a:r>
            <a:endParaRPr sz="1900"/>
          </a:p>
          <a:p>
            <a:pPr indent="-349250" lvl="0" marL="457200" rtl="0" algn="l">
              <a:spcBef>
                <a:spcPts val="0"/>
              </a:spcBef>
              <a:spcAft>
                <a:spcPts val="0"/>
              </a:spcAft>
              <a:buSzPts val="1900"/>
              <a:buChar char="-"/>
            </a:pPr>
            <a:r>
              <a:rPr lang="en" sz="1900"/>
              <a:t>Scott Fraser: </a:t>
            </a:r>
            <a:r>
              <a:rPr lang="en" sz="1900" u="sng">
                <a:solidFill>
                  <a:schemeClr val="accent5"/>
                </a:solidFill>
                <a:hlinkClick r:id="rId4">
                  <a:extLst>
                    <a:ext uri="{A12FA001-AC4F-418D-AE19-62706E023703}">
                      <ahyp:hlinkClr val="tx"/>
                    </a:ext>
                  </a:extLst>
                </a:hlinkClick>
              </a:rPr>
              <a:t>scott@codelinenetworks.com</a:t>
            </a:r>
            <a:endParaRPr sz="1900"/>
          </a:p>
          <a:p>
            <a:pPr indent="0" lvl="0" marL="0" rtl="0" algn="l">
              <a:spcBef>
                <a:spcPts val="1200"/>
              </a:spcBef>
              <a:spcAft>
                <a:spcPts val="1200"/>
              </a:spcAft>
              <a:buNone/>
            </a:pPr>
            <a:r>
              <a:rPr lang="en" sz="1900"/>
              <a:t>Thank you to the unsplash community for providing us free copyleft images made by human hands. XKCD provided a comic, US government provided some images.</a:t>
            </a:r>
            <a:endParaRPr sz="1900"/>
          </a:p>
        </p:txBody>
      </p:sp>
      <p:sp>
        <p:nvSpPr>
          <p:cNvPr id="342" name="Google Shape;342;p42"/>
          <p:cNvSpPr txBox="1"/>
          <p:nvPr/>
        </p:nvSpPr>
        <p:spPr>
          <a:xfrm>
            <a:off x="1151275" y="4478750"/>
            <a:ext cx="6221100" cy="5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No AI was harmed in the creation of this presentation, all photos in this presentation were made by humans.</a:t>
            </a:r>
            <a:endParaRPr sz="1300">
              <a:solidFill>
                <a:schemeClr val="l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Agenda</a:t>
            </a:r>
            <a:endParaRPr/>
          </a:p>
        </p:txBody>
      </p:sp>
      <p:sp>
        <p:nvSpPr>
          <p:cNvPr id="156" name="Google Shape;156;p1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The Problem (A State Of Confusion)</a:t>
            </a:r>
            <a:endParaRPr sz="1800"/>
          </a:p>
          <a:p>
            <a:pPr indent="-342900" lvl="0" marL="457200" rtl="0" algn="l">
              <a:spcBef>
                <a:spcPts val="0"/>
              </a:spcBef>
              <a:spcAft>
                <a:spcPts val="0"/>
              </a:spcAft>
              <a:buSzPts val="1800"/>
              <a:buChar char="-"/>
            </a:pPr>
            <a:r>
              <a:rPr lang="en" sz="1800"/>
              <a:t>Introduce the solution</a:t>
            </a:r>
            <a:endParaRPr sz="1800"/>
          </a:p>
          <a:p>
            <a:pPr indent="-342900" lvl="0" marL="457200" rtl="0" algn="l">
              <a:spcBef>
                <a:spcPts val="0"/>
              </a:spcBef>
              <a:spcAft>
                <a:spcPts val="0"/>
              </a:spcAft>
              <a:buSzPts val="1800"/>
              <a:buChar char="-"/>
            </a:pPr>
            <a:r>
              <a:rPr lang="en" sz="1800"/>
              <a:t>Example of the solution at work - A quick hospital story</a:t>
            </a:r>
            <a:endParaRPr sz="1800"/>
          </a:p>
          <a:p>
            <a:pPr indent="-342900" lvl="0" marL="457200" rtl="0" algn="l">
              <a:spcBef>
                <a:spcPts val="0"/>
              </a:spcBef>
              <a:spcAft>
                <a:spcPts val="0"/>
              </a:spcAft>
              <a:buSzPts val="1800"/>
              <a:buChar char="-"/>
            </a:pPr>
            <a:r>
              <a:rPr lang="en" sz="1800"/>
              <a:t>The Systems</a:t>
            </a:r>
            <a:endParaRPr sz="1800"/>
          </a:p>
          <a:p>
            <a:pPr indent="-342900" lvl="0" marL="457200" rtl="0" algn="l">
              <a:spcBef>
                <a:spcPts val="0"/>
              </a:spcBef>
              <a:spcAft>
                <a:spcPts val="0"/>
              </a:spcAft>
              <a:buSzPts val="1800"/>
              <a:buChar char="-"/>
            </a:pPr>
            <a:r>
              <a:rPr lang="en" sz="1800"/>
              <a:t>Would you like to know more?</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17" title="igor-omilaev-LdJLgZ0rrvA-unsplash.jpg"/>
          <p:cNvPicPr preferRelativeResize="0"/>
          <p:nvPr/>
        </p:nvPicPr>
        <p:blipFill>
          <a:blip r:embed="rId3">
            <a:alphaModFix/>
          </a:blip>
          <a:stretch>
            <a:fillRect/>
          </a:stretch>
        </p:blipFill>
        <p:spPr>
          <a:xfrm>
            <a:off x="0" y="0"/>
            <a:ext cx="5143501" cy="5143501"/>
          </a:xfrm>
          <a:prstGeom prst="rect">
            <a:avLst/>
          </a:prstGeom>
          <a:noFill/>
          <a:ln>
            <a:noFill/>
          </a:ln>
        </p:spPr>
      </p:pic>
      <p:sp>
        <p:nvSpPr>
          <p:cNvPr id="162" name="Google Shape;162;p17"/>
          <p:cNvSpPr txBox="1"/>
          <p:nvPr>
            <p:ph type="title"/>
          </p:nvPr>
        </p:nvSpPr>
        <p:spPr>
          <a:xfrm>
            <a:off x="5211000" y="393750"/>
            <a:ext cx="31254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Problem</a:t>
            </a:r>
            <a:endParaRPr/>
          </a:p>
        </p:txBody>
      </p:sp>
      <p:sp>
        <p:nvSpPr>
          <p:cNvPr id="163" name="Google Shape;163;p17"/>
          <p:cNvSpPr txBox="1"/>
          <p:nvPr>
            <p:ph idx="1" type="body"/>
          </p:nvPr>
        </p:nvSpPr>
        <p:spPr>
          <a:xfrm>
            <a:off x="5143500" y="1494050"/>
            <a:ext cx="3645600" cy="2911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We’re stuck with the people we have during an incident.</a:t>
            </a:r>
            <a:endParaRPr sz="2000"/>
          </a:p>
          <a:p>
            <a:pPr indent="-355600" lvl="1" marL="914400" rtl="0" algn="l">
              <a:spcBef>
                <a:spcPts val="0"/>
              </a:spcBef>
              <a:spcAft>
                <a:spcPts val="0"/>
              </a:spcAft>
              <a:buSzPts val="2000"/>
              <a:buChar char="-"/>
            </a:pPr>
            <a:r>
              <a:rPr lang="en" sz="2000"/>
              <a:t>Meaningful resource sharing does not exist.</a:t>
            </a:r>
            <a:endParaRPr sz="2000"/>
          </a:p>
          <a:p>
            <a:pPr indent="-355600" lvl="0" marL="457200" rtl="0" algn="l">
              <a:spcBef>
                <a:spcPts val="0"/>
              </a:spcBef>
              <a:spcAft>
                <a:spcPts val="0"/>
              </a:spcAft>
              <a:buSzPts val="2000"/>
              <a:buChar char="-"/>
            </a:pPr>
            <a:r>
              <a:rPr lang="en" sz="2000"/>
              <a:t>Existing systems are dangerous to responders</a:t>
            </a:r>
            <a:endParaRPr sz="2000"/>
          </a:p>
        </p:txBody>
      </p:sp>
      <p:sp>
        <p:nvSpPr>
          <p:cNvPr id="164" name="Google Shape;164;p17"/>
          <p:cNvSpPr txBox="1"/>
          <p:nvPr/>
        </p:nvSpPr>
        <p:spPr>
          <a:xfrm>
            <a:off x="6144000" y="478950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rPr>
              <a:t>Photo by</a:t>
            </a:r>
            <a:r>
              <a:rPr lang="en" sz="1100">
                <a:solidFill>
                  <a:schemeClr val="lt1"/>
                </a:solidFill>
                <a:uFill>
                  <a:noFill/>
                </a:uFill>
                <a:hlinkClick r:id="rId4">
                  <a:extLst>
                    <a:ext uri="{A12FA001-AC4F-418D-AE19-62706E023703}">
                      <ahyp:hlinkClr val="tx"/>
                    </a:ext>
                  </a:extLst>
                </a:hlinkClick>
              </a:rPr>
              <a:t> </a:t>
            </a:r>
            <a:r>
              <a:rPr lang="en" sz="1100" u="sng">
                <a:solidFill>
                  <a:schemeClr val="lt1"/>
                </a:solidFill>
                <a:hlinkClick r:id="rId5">
                  <a:extLst>
                    <a:ext uri="{A12FA001-AC4F-418D-AE19-62706E023703}">
                      <ahyp:hlinkClr val="tx"/>
                    </a:ext>
                  </a:extLst>
                </a:hlinkClick>
              </a:rPr>
              <a:t>Igor Omilaev</a:t>
            </a:r>
            <a:r>
              <a:rPr lang="en" sz="1100">
                <a:solidFill>
                  <a:schemeClr val="lt1"/>
                </a:solidFill>
              </a:rPr>
              <a:t> on</a:t>
            </a:r>
            <a:r>
              <a:rPr lang="en" sz="1100">
                <a:solidFill>
                  <a:schemeClr val="lt1"/>
                </a:solidFill>
                <a:uFill>
                  <a:noFill/>
                </a:uFill>
                <a:hlinkClick r:id="rId6">
                  <a:extLst>
                    <a:ext uri="{A12FA001-AC4F-418D-AE19-62706E023703}">
                      <ahyp:hlinkClr val="tx"/>
                    </a:ext>
                  </a:extLst>
                </a:hlinkClick>
              </a:rPr>
              <a:t> </a:t>
            </a:r>
            <a:r>
              <a:rPr lang="en" sz="1100" u="sng">
                <a:solidFill>
                  <a:schemeClr val="lt1"/>
                </a:solidFill>
                <a:hlinkClick r:id="rId7">
                  <a:extLst>
                    <a:ext uri="{A12FA001-AC4F-418D-AE19-62706E023703}">
                      <ahyp:hlinkClr val="tx"/>
                    </a:ext>
                  </a:extLst>
                </a:hlinkClick>
              </a:rPr>
              <a:t>Unsplash</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18" title="anders-norrback-bornholm-nhSSbwpKuJ0-unsplash.jpg"/>
          <p:cNvPicPr preferRelativeResize="0"/>
          <p:nvPr/>
        </p:nvPicPr>
        <p:blipFill rotWithShape="1">
          <a:blip r:embed="rId3">
            <a:alphaModFix/>
          </a:blip>
          <a:srcRect b="36149" l="0" r="0" t="23958"/>
          <a:stretch/>
        </p:blipFill>
        <p:spPr>
          <a:xfrm>
            <a:off x="-117800" y="0"/>
            <a:ext cx="9776049" cy="5842775"/>
          </a:xfrm>
          <a:prstGeom prst="rect">
            <a:avLst/>
          </a:prstGeom>
          <a:noFill/>
          <a:ln>
            <a:noFill/>
          </a:ln>
        </p:spPr>
      </p:pic>
      <p:sp>
        <p:nvSpPr>
          <p:cNvPr id="170" name="Google Shape;170;p18"/>
          <p:cNvSpPr txBox="1"/>
          <p:nvPr/>
        </p:nvSpPr>
        <p:spPr>
          <a:xfrm>
            <a:off x="0" y="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rPr>
              <a:t>Photo by</a:t>
            </a:r>
            <a:r>
              <a:rPr lang="en" sz="1100">
                <a:solidFill>
                  <a:schemeClr val="lt1"/>
                </a:solidFill>
                <a:uFill>
                  <a:noFill/>
                </a:uFill>
                <a:hlinkClick r:id="rId4">
                  <a:extLst>
                    <a:ext uri="{A12FA001-AC4F-418D-AE19-62706E023703}">
                      <ahyp:hlinkClr val="tx"/>
                    </a:ext>
                  </a:extLst>
                </a:hlinkClick>
              </a:rPr>
              <a:t> </a:t>
            </a:r>
            <a:r>
              <a:rPr lang="en" sz="1100" u="sng">
                <a:solidFill>
                  <a:schemeClr val="lt1"/>
                </a:solidFill>
                <a:hlinkClick r:id="rId5">
                  <a:extLst>
                    <a:ext uri="{A12FA001-AC4F-418D-AE19-62706E023703}">
                      <ahyp:hlinkClr val="tx"/>
                    </a:ext>
                  </a:extLst>
                </a:hlinkClick>
              </a:rPr>
              <a:t>Anders Norrback Bornholm</a:t>
            </a:r>
            <a:r>
              <a:rPr lang="en" sz="1100">
                <a:solidFill>
                  <a:schemeClr val="lt1"/>
                </a:solidFill>
              </a:rPr>
              <a:t> on</a:t>
            </a:r>
            <a:r>
              <a:rPr lang="en" sz="1100">
                <a:solidFill>
                  <a:schemeClr val="lt1"/>
                </a:solidFill>
                <a:uFill>
                  <a:noFill/>
                </a:uFill>
                <a:hlinkClick r:id="rId6">
                  <a:extLst>
                    <a:ext uri="{A12FA001-AC4F-418D-AE19-62706E023703}">
                      <ahyp:hlinkClr val="tx"/>
                    </a:ext>
                  </a:extLst>
                </a:hlinkClick>
              </a:rPr>
              <a:t> </a:t>
            </a:r>
            <a:r>
              <a:rPr lang="en" sz="1100" u="sng">
                <a:solidFill>
                  <a:schemeClr val="lt1"/>
                </a:solidFill>
                <a:hlinkClick r:id="rId7">
                  <a:extLst>
                    <a:ext uri="{A12FA001-AC4F-418D-AE19-62706E023703}">
                      <ahyp:hlinkClr val="tx"/>
                    </a:ext>
                  </a:extLst>
                </a:hlinkClick>
              </a:rPr>
              <a:t>Unsplash</a:t>
            </a:r>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19"/>
          <p:cNvPicPr preferRelativeResize="0"/>
          <p:nvPr/>
        </p:nvPicPr>
        <p:blipFill>
          <a:blip r:embed="rId3">
            <a:alphaModFix/>
          </a:blip>
          <a:stretch>
            <a:fillRect/>
          </a:stretch>
        </p:blipFill>
        <p:spPr>
          <a:xfrm>
            <a:off x="709950" y="480900"/>
            <a:ext cx="7408250" cy="4193075"/>
          </a:xfrm>
          <a:prstGeom prst="rect">
            <a:avLst/>
          </a:prstGeom>
          <a:noFill/>
          <a:ln>
            <a:noFill/>
          </a:ln>
        </p:spPr>
      </p:pic>
      <p:sp>
        <p:nvSpPr>
          <p:cNvPr id="176" name="Google Shape;176;p19"/>
          <p:cNvSpPr txBox="1"/>
          <p:nvPr/>
        </p:nvSpPr>
        <p:spPr>
          <a:xfrm>
            <a:off x="0" y="4743300"/>
            <a:ext cx="811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https://xkcd.com/927/</a:t>
            </a:r>
            <a:r>
              <a:rPr lang="en">
                <a:solidFill>
                  <a:schemeClr val="lt1"/>
                </a:solidFill>
              </a:rPr>
              <a:t> No changes made, https://creativecommons.org/licenses/by-nc/2.5/</a:t>
            </a:r>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National Incident Management System</a:t>
            </a:r>
            <a:endParaRPr/>
          </a:p>
        </p:txBody>
      </p:sp>
      <p:sp>
        <p:nvSpPr>
          <p:cNvPr id="182" name="Google Shape;182;p20"/>
          <p:cNvSpPr txBox="1"/>
          <p:nvPr>
            <p:ph idx="1" type="body"/>
          </p:nvPr>
        </p:nvSpPr>
        <p:spPr>
          <a:xfrm>
            <a:off x="311700" y="1307850"/>
            <a:ext cx="4561200" cy="2673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A</a:t>
            </a:r>
            <a:r>
              <a:rPr lang="en" sz="1800"/>
              <a:t> people </a:t>
            </a:r>
            <a:r>
              <a:rPr lang="en" sz="1800"/>
              <a:t>orchestration</a:t>
            </a:r>
            <a:r>
              <a:rPr lang="en" sz="1800"/>
              <a:t> layer</a:t>
            </a:r>
            <a:endParaRPr sz="1800"/>
          </a:p>
          <a:p>
            <a:pPr indent="0" lvl="0" marL="0" rtl="0" algn="l">
              <a:spcBef>
                <a:spcPts val="1200"/>
              </a:spcBef>
              <a:spcAft>
                <a:spcPts val="0"/>
              </a:spcAft>
              <a:buNone/>
            </a:pPr>
            <a:r>
              <a:rPr lang="en" sz="1800"/>
              <a:t>Results in &amp; Contains Information About:</a:t>
            </a:r>
            <a:endParaRPr sz="1800"/>
          </a:p>
          <a:p>
            <a:pPr indent="-342900" lvl="0" marL="457200" rtl="0" algn="l">
              <a:spcBef>
                <a:spcPts val="1200"/>
              </a:spcBef>
              <a:spcAft>
                <a:spcPts val="0"/>
              </a:spcAft>
              <a:buSzPts val="1800"/>
              <a:buChar char="-"/>
            </a:pPr>
            <a:r>
              <a:rPr lang="en" sz="1800"/>
              <a:t>Staff Safety</a:t>
            </a:r>
            <a:endParaRPr sz="1800"/>
          </a:p>
          <a:p>
            <a:pPr indent="-342900" lvl="0" marL="457200" rtl="0" algn="l">
              <a:spcBef>
                <a:spcPts val="0"/>
              </a:spcBef>
              <a:spcAft>
                <a:spcPts val="0"/>
              </a:spcAft>
              <a:buSzPts val="1800"/>
              <a:buChar char="-"/>
            </a:pPr>
            <a:r>
              <a:rPr lang="en" sz="1800"/>
              <a:t>Transferable Operations</a:t>
            </a:r>
            <a:endParaRPr sz="1800"/>
          </a:p>
        </p:txBody>
      </p:sp>
      <p:pic>
        <p:nvPicPr>
          <p:cNvPr id="183" name="Google Shape;183;p20" title="NimsParts.png"/>
          <p:cNvPicPr preferRelativeResize="0"/>
          <p:nvPr/>
        </p:nvPicPr>
        <p:blipFill>
          <a:blip r:embed="rId3">
            <a:alphaModFix/>
          </a:blip>
          <a:stretch>
            <a:fillRect/>
          </a:stretch>
        </p:blipFill>
        <p:spPr>
          <a:xfrm>
            <a:off x="5406270" y="1152470"/>
            <a:ext cx="3631575" cy="2998950"/>
          </a:xfrm>
          <a:prstGeom prst="rect">
            <a:avLst/>
          </a:prstGeom>
          <a:noFill/>
          <a:ln>
            <a:noFill/>
          </a:ln>
        </p:spPr>
      </p:pic>
      <p:sp>
        <p:nvSpPr>
          <p:cNvPr id="184" name="Google Shape;184;p20"/>
          <p:cNvSpPr txBox="1"/>
          <p:nvPr/>
        </p:nvSpPr>
        <p:spPr>
          <a:xfrm>
            <a:off x="1847750" y="4281600"/>
            <a:ext cx="7190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4"/>
              </a:rPr>
              <a:t>https://training.fema.gov/is/coursematerials.aspx?code=IS-100.c</a:t>
            </a:r>
            <a:r>
              <a:rPr b="1" lang="en" sz="1150">
                <a:solidFill>
                  <a:schemeClr val="lt1"/>
                </a:solidFill>
              </a:rPr>
              <a:t> IS-100.C: Introduction to the Incident Command System, ICS 100</a:t>
            </a:r>
            <a:endParaRPr b="1" sz="1150">
              <a:solidFill>
                <a:schemeClr val="lt1"/>
              </a:solidFill>
            </a:endParaRPr>
          </a:p>
          <a:p>
            <a:pPr indent="0" lvl="0" marL="0" rtl="0" algn="l">
              <a:spcBef>
                <a:spcPts val="0"/>
              </a:spcBef>
              <a:spcAft>
                <a:spcPts val="0"/>
              </a:spcAft>
              <a:buNone/>
            </a:pPr>
            <a:r>
              <a:t/>
            </a:r>
            <a:endParaRPr sz="11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Where are we in the system</a:t>
            </a:r>
            <a:endParaRPr/>
          </a:p>
        </p:txBody>
      </p:sp>
      <p:sp>
        <p:nvSpPr>
          <p:cNvPr id="190" name="Google Shape;190;p21"/>
          <p:cNvSpPr txBox="1"/>
          <p:nvPr>
            <p:ph idx="1" type="body"/>
          </p:nvPr>
        </p:nvSpPr>
        <p:spPr>
          <a:xfrm>
            <a:off x="449375" y="1307850"/>
            <a:ext cx="4347600" cy="31710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rPr i="1" lang="en" sz="3352">
                <a:solidFill>
                  <a:srgbClr val="00FF00"/>
                </a:solidFill>
              </a:rPr>
              <a:t>Manageable Span of Control</a:t>
            </a:r>
            <a:endParaRPr i="1" sz="3352">
              <a:solidFill>
                <a:srgbClr val="00FF00"/>
              </a:solidFill>
            </a:endParaRPr>
          </a:p>
          <a:p>
            <a:pPr indent="0" lvl="0" marL="0" rtl="0" algn="l">
              <a:spcBef>
                <a:spcPts val="1200"/>
              </a:spcBef>
              <a:spcAft>
                <a:spcPts val="0"/>
              </a:spcAft>
              <a:buNone/>
            </a:pPr>
            <a:r>
              <a:rPr i="1" lang="en" sz="3352">
                <a:solidFill>
                  <a:srgbClr val="00FF00"/>
                </a:solidFill>
              </a:rPr>
              <a:t>Modular Organization</a:t>
            </a:r>
            <a:endParaRPr i="1" sz="3352">
              <a:solidFill>
                <a:srgbClr val="00FF00"/>
              </a:solidFill>
            </a:endParaRPr>
          </a:p>
          <a:p>
            <a:pPr indent="0" lvl="0" marL="0" rtl="0" algn="l">
              <a:spcBef>
                <a:spcPts val="1200"/>
              </a:spcBef>
              <a:spcAft>
                <a:spcPts val="0"/>
              </a:spcAft>
              <a:buNone/>
            </a:pPr>
            <a:r>
              <a:t/>
            </a:r>
            <a:endParaRPr sz="3352"/>
          </a:p>
          <a:p>
            <a:pPr indent="0" lvl="0" marL="0" rtl="0" algn="l">
              <a:spcBef>
                <a:spcPts val="1200"/>
              </a:spcBef>
              <a:spcAft>
                <a:spcPts val="0"/>
              </a:spcAft>
              <a:buNone/>
            </a:pPr>
            <a:r>
              <a:rPr lang="en" sz="3352"/>
              <a:t>Chain of Command and Unity of Command</a:t>
            </a:r>
            <a:endParaRPr sz="3352"/>
          </a:p>
          <a:p>
            <a:pPr indent="0" lvl="0" marL="0" rtl="0" algn="l">
              <a:spcBef>
                <a:spcPts val="1200"/>
              </a:spcBef>
              <a:spcAft>
                <a:spcPts val="0"/>
              </a:spcAft>
              <a:buNone/>
            </a:pPr>
            <a:r>
              <a:rPr lang="en" sz="3352"/>
              <a:t>Common Terminology</a:t>
            </a:r>
            <a:endParaRPr sz="3352"/>
          </a:p>
          <a:p>
            <a:pPr indent="0" lvl="0" marL="0" rtl="0" algn="l">
              <a:spcBef>
                <a:spcPts val="1200"/>
              </a:spcBef>
              <a:spcAft>
                <a:spcPts val="0"/>
              </a:spcAft>
              <a:buNone/>
            </a:pPr>
            <a:r>
              <a:rPr lang="en" sz="3352"/>
              <a:t>Management by Objective</a:t>
            </a:r>
            <a:endParaRPr sz="3352"/>
          </a:p>
          <a:p>
            <a:pPr indent="0" lvl="0" marL="0" rtl="0" algn="l">
              <a:spcBef>
                <a:spcPts val="1200"/>
              </a:spcBef>
              <a:spcAft>
                <a:spcPts val="0"/>
              </a:spcAft>
              <a:buNone/>
            </a:pPr>
            <a:r>
              <a:rPr lang="en" sz="3352"/>
              <a:t>Comprehensive Resource Management</a:t>
            </a:r>
            <a:endParaRPr sz="3352"/>
          </a:p>
          <a:p>
            <a:pPr indent="0" lvl="0" marL="0" rtl="0" algn="l">
              <a:spcBef>
                <a:spcPts val="1200"/>
              </a:spcBef>
              <a:spcAft>
                <a:spcPts val="1200"/>
              </a:spcAft>
              <a:buNone/>
            </a:pPr>
            <a:r>
              <a:rPr lang="en" sz="3352"/>
              <a:t>Establishment and Transfer of Command</a:t>
            </a:r>
            <a:endParaRPr/>
          </a:p>
        </p:txBody>
      </p:sp>
      <p:sp>
        <p:nvSpPr>
          <p:cNvPr id="191" name="Google Shape;191;p21"/>
          <p:cNvSpPr txBox="1"/>
          <p:nvPr>
            <p:ph idx="1" type="body"/>
          </p:nvPr>
        </p:nvSpPr>
        <p:spPr>
          <a:xfrm>
            <a:off x="5006100" y="1437750"/>
            <a:ext cx="39240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50"/>
              <a:t>Dispatch/Deployment</a:t>
            </a:r>
            <a:endParaRPr sz="1550"/>
          </a:p>
          <a:p>
            <a:pPr indent="0" lvl="0" marL="0" rtl="0" algn="l">
              <a:spcBef>
                <a:spcPts val="1200"/>
              </a:spcBef>
              <a:spcAft>
                <a:spcPts val="0"/>
              </a:spcAft>
              <a:buNone/>
            </a:pPr>
            <a:r>
              <a:rPr lang="en" sz="1550"/>
              <a:t>Incident Action Planning</a:t>
            </a:r>
            <a:endParaRPr sz="1550"/>
          </a:p>
          <a:p>
            <a:pPr indent="0" lvl="0" marL="0" rtl="0" algn="l">
              <a:spcBef>
                <a:spcPts val="1200"/>
              </a:spcBef>
              <a:spcAft>
                <a:spcPts val="0"/>
              </a:spcAft>
              <a:buNone/>
            </a:pPr>
            <a:r>
              <a:rPr lang="en" sz="1550"/>
              <a:t>Incident Facilities and Locations</a:t>
            </a:r>
            <a:endParaRPr sz="1550"/>
          </a:p>
          <a:p>
            <a:pPr indent="0" lvl="0" marL="0" rtl="0" algn="l">
              <a:spcBef>
                <a:spcPts val="1200"/>
              </a:spcBef>
              <a:spcAft>
                <a:spcPts val="0"/>
              </a:spcAft>
              <a:buNone/>
            </a:pPr>
            <a:r>
              <a:rPr lang="en" sz="1550"/>
              <a:t>Integrated Communications</a:t>
            </a:r>
            <a:endParaRPr sz="1550"/>
          </a:p>
          <a:p>
            <a:pPr indent="0" lvl="0" marL="0" rtl="0" algn="l">
              <a:spcBef>
                <a:spcPts val="1200"/>
              </a:spcBef>
              <a:spcAft>
                <a:spcPts val="0"/>
              </a:spcAft>
              <a:buNone/>
            </a:pPr>
            <a:r>
              <a:rPr lang="en" sz="1550"/>
              <a:t>Unified</a:t>
            </a:r>
            <a:r>
              <a:rPr lang="en" sz="1550"/>
              <a:t> Command</a:t>
            </a:r>
            <a:endParaRPr sz="1550"/>
          </a:p>
          <a:p>
            <a:pPr indent="0" lvl="0" marL="0" rtl="0" algn="l">
              <a:spcBef>
                <a:spcPts val="1200"/>
              </a:spcBef>
              <a:spcAft>
                <a:spcPts val="0"/>
              </a:spcAft>
              <a:buNone/>
            </a:pPr>
            <a:r>
              <a:rPr lang="en" sz="1550"/>
              <a:t>Accountability</a:t>
            </a:r>
            <a:endParaRPr sz="1550"/>
          </a:p>
          <a:p>
            <a:pPr indent="0" lvl="0" marL="0" rtl="0" algn="l">
              <a:spcBef>
                <a:spcPts val="1200"/>
              </a:spcBef>
              <a:spcAft>
                <a:spcPts val="1200"/>
              </a:spcAft>
              <a:buNone/>
            </a:pPr>
            <a:r>
              <a:rPr lang="en" sz="1550"/>
              <a:t>Information and Intelligence Management</a:t>
            </a:r>
            <a:endParaRPr sz="155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